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23" r:id="rId3"/>
    <p:sldId id="334" r:id="rId4"/>
    <p:sldId id="257" r:id="rId5"/>
    <p:sldId id="276" r:id="rId6"/>
    <p:sldId id="290" r:id="rId7"/>
    <p:sldId id="278" r:id="rId8"/>
    <p:sldId id="292" r:id="rId9"/>
    <p:sldId id="342" r:id="rId10"/>
    <p:sldId id="314" r:id="rId11"/>
    <p:sldId id="324" r:id="rId12"/>
    <p:sldId id="274" r:id="rId13"/>
    <p:sldId id="275" r:id="rId14"/>
    <p:sldId id="283" r:id="rId15"/>
    <p:sldId id="284" r:id="rId16"/>
    <p:sldId id="281" r:id="rId17"/>
    <p:sldId id="321" r:id="rId18"/>
    <p:sldId id="288" r:id="rId19"/>
    <p:sldId id="291" r:id="rId20"/>
    <p:sldId id="299" r:id="rId21"/>
    <p:sldId id="294" r:id="rId22"/>
    <p:sldId id="293" r:id="rId23"/>
    <p:sldId id="287" r:id="rId24"/>
    <p:sldId id="296" r:id="rId25"/>
    <p:sldId id="295" r:id="rId26"/>
    <p:sldId id="333" r:id="rId27"/>
    <p:sldId id="309" r:id="rId28"/>
    <p:sldId id="329" r:id="rId29"/>
    <p:sldId id="310" r:id="rId30"/>
    <p:sldId id="300" r:id="rId31"/>
    <p:sldId id="307" r:id="rId32"/>
    <p:sldId id="328" r:id="rId33"/>
    <p:sldId id="313" r:id="rId34"/>
    <p:sldId id="332" r:id="rId35"/>
    <p:sldId id="311" r:id="rId36"/>
    <p:sldId id="330" r:id="rId37"/>
    <p:sldId id="316" r:id="rId38"/>
    <p:sldId id="319" r:id="rId39"/>
    <p:sldId id="318" r:id="rId40"/>
    <p:sldId id="317" r:id="rId41"/>
    <p:sldId id="335" r:id="rId42"/>
    <p:sldId id="336" r:id="rId43"/>
    <p:sldId id="337" r:id="rId44"/>
    <p:sldId id="338" r:id="rId45"/>
    <p:sldId id="289" r:id="rId46"/>
    <p:sldId id="260" r:id="rId47"/>
    <p:sldId id="279" r:id="rId48"/>
    <p:sldId id="277" r:id="rId49"/>
    <p:sldId id="325" r:id="rId50"/>
    <p:sldId id="326" r:id="rId51"/>
    <p:sldId id="305" r:id="rId52"/>
    <p:sldId id="306" r:id="rId53"/>
    <p:sldId id="312" r:id="rId54"/>
    <p:sldId id="339" r:id="rId55"/>
    <p:sldId id="340" r:id="rId56"/>
    <p:sldId id="34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47"/>
    <a:srgbClr val="009E8C"/>
    <a:srgbClr val="F2F2F0"/>
    <a:srgbClr val="C41818"/>
    <a:srgbClr val="F2E9EA"/>
    <a:srgbClr val="B0565D"/>
    <a:srgbClr val="E4D1D2"/>
    <a:srgbClr val="F3F3F1"/>
    <a:srgbClr val="6741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Categories APRÈS REGROUPEMENT</a:t>
            </a:r>
          </a:p>
        </c:rich>
      </c:tx>
      <c:layout>
        <c:manualLayout>
          <c:xMode val="edge"/>
          <c:yMode val="edge"/>
          <c:x val="0.30476333646310905"/>
          <c:y val="3.96881614693578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Categories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3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E3-4964-8471-F3022519EBB3}"/>
              </c:ext>
            </c:extLst>
          </c:dPt>
          <c:dPt>
            <c:idx val="1"/>
            <c:bubble3D val="0"/>
            <c:spPr>
              <a:solidFill>
                <a:schemeClr val="accent1">
                  <a:tint val="4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E3-4964-8471-F3022519EBB3}"/>
              </c:ext>
            </c:extLst>
          </c:dPt>
          <c:dPt>
            <c:idx val="2"/>
            <c:bubble3D val="0"/>
            <c:spPr>
              <a:solidFill>
                <a:schemeClr val="accent1">
                  <a:tint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E3-4964-8471-F3022519EBB3}"/>
              </c:ext>
            </c:extLst>
          </c:dPt>
          <c:dPt>
            <c:idx val="3"/>
            <c:bubble3D val="0"/>
            <c:spPr>
              <a:solidFill>
                <a:schemeClr val="accent1">
                  <a:tint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E3-4964-8471-F3022519EBB3}"/>
              </c:ext>
            </c:extLst>
          </c:dPt>
          <c:dPt>
            <c:idx val="4"/>
            <c:bubble3D val="0"/>
            <c:spPr>
              <a:solidFill>
                <a:schemeClr val="accent1">
                  <a:tint val="6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4E3-4964-8471-F3022519EBB3}"/>
              </c:ext>
            </c:extLst>
          </c:dPt>
          <c:dPt>
            <c:idx val="5"/>
            <c:bubble3D val="0"/>
            <c:spPr>
              <a:solidFill>
                <a:schemeClr val="accent1">
                  <a:tint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4E3-4964-8471-F3022519EBB3}"/>
              </c:ext>
            </c:extLst>
          </c:dPt>
          <c:dPt>
            <c:idx val="6"/>
            <c:bubble3D val="0"/>
            <c:spPr>
              <a:solidFill>
                <a:schemeClr val="accent1">
                  <a:tint val="8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4E3-4964-8471-F3022519EBB3}"/>
              </c:ext>
            </c:extLst>
          </c:dPt>
          <c:dPt>
            <c:idx val="7"/>
            <c:bubble3D val="0"/>
            <c:spPr>
              <a:solidFill>
                <a:schemeClr val="accent1">
                  <a:tint val="89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D4E3-4964-8471-F3022519EBB3}"/>
              </c:ext>
            </c:extLst>
          </c:dPt>
          <c:dPt>
            <c:idx val="8"/>
            <c:bubble3D val="0"/>
            <c:spPr>
              <a:solidFill>
                <a:schemeClr val="accent1">
                  <a:tint val="9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D4E3-4964-8471-F3022519EBB3}"/>
              </c:ext>
            </c:extLst>
          </c:dPt>
          <c:dPt>
            <c:idx val="9"/>
            <c:bubble3D val="0"/>
            <c:spPr>
              <a:solidFill>
                <a:schemeClr val="accent1">
                  <a:shade val="9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D4E3-4964-8471-F3022519EBB3}"/>
              </c:ext>
            </c:extLst>
          </c:dPt>
          <c:dPt>
            <c:idx val="10"/>
            <c:bubble3D val="0"/>
            <c:spPr>
              <a:solidFill>
                <a:schemeClr val="accent1">
                  <a:shade val="8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D4E3-4964-8471-F3022519EBB3}"/>
              </c:ext>
            </c:extLst>
          </c:dPt>
          <c:dPt>
            <c:idx val="11"/>
            <c:bubble3D val="0"/>
            <c:spPr>
              <a:solidFill>
                <a:schemeClr val="accent1">
                  <a:shade val="8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D4E3-4964-8471-F3022519EBB3}"/>
              </c:ext>
            </c:extLst>
          </c:dPt>
          <c:dPt>
            <c:idx val="12"/>
            <c:bubble3D val="0"/>
            <c:spPr>
              <a:solidFill>
                <a:schemeClr val="accent1">
                  <a:shade val="7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D4E3-4964-8471-F3022519EBB3}"/>
              </c:ext>
            </c:extLst>
          </c:dPt>
          <c:dPt>
            <c:idx val="13"/>
            <c:bubble3D val="0"/>
            <c:spPr>
              <a:solidFill>
                <a:schemeClr val="accent1">
                  <a:shade val="6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D4E3-4964-8471-F3022519EBB3}"/>
              </c:ext>
            </c:extLst>
          </c:dPt>
          <c:dPt>
            <c:idx val="14"/>
            <c:bubble3D val="0"/>
            <c:spPr>
              <a:solidFill>
                <a:schemeClr val="accent1">
                  <a:shade val="59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D4E3-4964-8471-F3022519EBB3}"/>
              </c:ext>
            </c:extLst>
          </c:dPt>
          <c:dPt>
            <c:idx val="15"/>
            <c:bubble3D val="0"/>
            <c:spPr>
              <a:solidFill>
                <a:schemeClr val="accent1">
                  <a:shade val="5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D4E3-4964-8471-F3022519EBB3}"/>
              </c:ext>
            </c:extLst>
          </c:dPt>
          <c:dPt>
            <c:idx val="16"/>
            <c:bubble3D val="0"/>
            <c:spPr>
              <a:solidFill>
                <a:schemeClr val="accent1">
                  <a:shade val="4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D4E3-4964-8471-F3022519EBB3}"/>
              </c:ext>
            </c:extLst>
          </c:dPt>
          <c:dPt>
            <c:idx val="17"/>
            <c:bubble3D val="0"/>
            <c:spPr>
              <a:solidFill>
                <a:schemeClr val="accent1">
                  <a:shade val="3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D4E3-4964-8471-F3022519EBB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3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4E3-4964-8471-F3022519EBB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4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4E3-4964-8471-F3022519EB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4E3-4964-8471-F3022519EB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4E3-4964-8471-F3022519EBB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6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4E3-4964-8471-F3022519EBB3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4E3-4964-8471-F3022519EBB3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8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4E3-4964-8471-F3022519EBB3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89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4E3-4964-8471-F3022519EBB3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9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D4E3-4964-8471-F3022519EBB3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9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D4E3-4964-8471-F3022519EBB3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8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D4E3-4964-8471-F3022519EBB3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81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7-D4E3-4964-8471-F3022519EBB3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7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9-D4E3-4964-8471-F3022519EBB3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6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B-D4E3-4964-8471-F3022519EBB3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59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D-D4E3-4964-8471-F3022519EBB3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5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F-D4E3-4964-8471-F3022519EBB3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4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1-D4E3-4964-8471-F3022519EBB3}"/>
                </c:ext>
              </c:extLst>
            </c:dLbl>
            <c:dLbl>
              <c:idx val="17"/>
              <c:layout>
                <c:manualLayout>
                  <c:x val="2.6297156418074678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3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D4E3-4964-8471-F3022519EBB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Feuil1!$A$2:$A$19</c:f>
              <c:strCache>
                <c:ptCount val="18"/>
                <c:pt idx="0">
                  <c:v>fashion_accessories</c:v>
                </c:pt>
                <c:pt idx="1">
                  <c:v>home_furniture</c:v>
                </c:pt>
                <c:pt idx="2">
                  <c:v>appliances</c:v>
                </c:pt>
                <c:pt idx="3">
                  <c:v>construction_tools</c:v>
                </c:pt>
                <c:pt idx="4">
                  <c:v>art_music_cinema_books</c:v>
                </c:pt>
                <c:pt idx="5">
                  <c:v>food_drink</c:v>
                </c:pt>
                <c:pt idx="6">
                  <c:v>hygien_beauty</c:v>
                </c:pt>
                <c:pt idx="7">
                  <c:v>computer_electronic_telephony</c:v>
                </c:pt>
                <c:pt idx="8">
                  <c:v>sports_leisure</c:v>
                </c:pt>
                <c:pt idx="9">
                  <c:v>toys</c:v>
                </c:pt>
                <c:pt idx="10">
                  <c:v>auto</c:v>
                </c:pt>
                <c:pt idx="11">
                  <c:v>pet_shop</c:v>
                </c:pt>
                <c:pt idx="12">
                  <c:v>baby</c:v>
                </c:pt>
                <c:pt idx="13">
                  <c:v>stationnary</c:v>
                </c:pt>
                <c:pt idx="14">
                  <c:v>cool_stuff</c:v>
                </c:pt>
                <c:pt idx="15">
                  <c:v>industry_commerce_and_business</c:v>
                </c:pt>
                <c:pt idx="16">
                  <c:v>market_place</c:v>
                </c:pt>
                <c:pt idx="17">
                  <c:v>flowers</c:v>
                </c:pt>
              </c:strCache>
            </c:strRef>
          </c:cat>
          <c:val>
            <c:numRef>
              <c:f>Feuil1!$B$2:$B$19</c:f>
              <c:numCache>
                <c:formatCode>General</c:formatCode>
                <c:ptCount val="18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D4E3-4964-8471-F3022519EBB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E3366-8925-4B0C-A0B7-814669571CBE}" type="doc">
      <dgm:prSet loTypeId="urn:microsoft.com/office/officeart/2005/8/layout/matrix1" loCatId="matrix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EBE5E04-DDE0-440D-A7A2-FE0016FD5651}">
      <dgm:prSet phldrT="[Texte]" custT="1"/>
      <dgm:spPr/>
      <dgm:t>
        <a:bodyPr/>
        <a:lstStyle/>
        <a:p>
          <a:r>
            <a:rPr lang="fr-FR" sz="4800" dirty="0" err="1">
              <a:solidFill>
                <a:schemeClr val="accent1">
                  <a:lumMod val="75000"/>
                </a:schemeClr>
              </a:solidFill>
            </a:rPr>
            <a:t>df</a:t>
          </a:r>
          <a:endParaRPr lang="fr-FR" sz="4800" dirty="0">
            <a:solidFill>
              <a:schemeClr val="accent1">
                <a:lumMod val="75000"/>
              </a:schemeClr>
            </a:solidFill>
          </a:endParaRPr>
        </a:p>
      </dgm:t>
    </dgm:pt>
    <dgm:pt modelId="{BBA6525B-98B2-4E00-B83A-B2C69D4F2BEB}" type="parTrans" cxnId="{24263BE5-8E72-473B-9DB8-A84C1D77DBD0}">
      <dgm:prSet/>
      <dgm:spPr/>
      <dgm:t>
        <a:bodyPr/>
        <a:lstStyle/>
        <a:p>
          <a:endParaRPr lang="fr-FR"/>
        </a:p>
      </dgm:t>
    </dgm:pt>
    <dgm:pt modelId="{7C292D3F-E7F3-42FA-AB9D-61B311DD7693}" type="sibTrans" cxnId="{24263BE5-8E72-473B-9DB8-A84C1D77DBD0}">
      <dgm:prSet/>
      <dgm:spPr/>
      <dgm:t>
        <a:bodyPr/>
        <a:lstStyle/>
        <a:p>
          <a:endParaRPr lang="fr-FR"/>
        </a:p>
      </dgm:t>
    </dgm:pt>
    <dgm:pt modelId="{B5A57CEF-6162-411C-A2AE-7A26A156D2C0}">
      <dgm:prSet phldrT="[Texte]"/>
      <dgm:spPr/>
      <dgm:t>
        <a:bodyPr/>
        <a:lstStyle/>
        <a:p>
          <a:r>
            <a:rPr lang="fr-FR" dirty="0" err="1"/>
            <a:t>df_temp</a:t>
          </a:r>
          <a:endParaRPr lang="fr-FR" dirty="0"/>
        </a:p>
      </dgm:t>
    </dgm:pt>
    <dgm:pt modelId="{B4B321DB-88D4-4693-B576-0215053B23FC}" type="parTrans" cxnId="{FB7E6375-9FF7-45D1-BC52-406F5D0E8A6C}">
      <dgm:prSet/>
      <dgm:spPr/>
      <dgm:t>
        <a:bodyPr/>
        <a:lstStyle/>
        <a:p>
          <a:endParaRPr lang="fr-FR"/>
        </a:p>
      </dgm:t>
    </dgm:pt>
    <dgm:pt modelId="{FF7F25A0-99F0-4035-9B3F-0A13F20197A0}" type="sibTrans" cxnId="{FB7E6375-9FF7-45D1-BC52-406F5D0E8A6C}">
      <dgm:prSet/>
      <dgm:spPr/>
      <dgm:t>
        <a:bodyPr/>
        <a:lstStyle/>
        <a:p>
          <a:endParaRPr lang="fr-FR"/>
        </a:p>
      </dgm:t>
    </dgm:pt>
    <dgm:pt modelId="{400BAD5C-6794-4E50-8B5C-BC457604FE2D}">
      <dgm:prSet phldrT="[Texte]"/>
      <dgm:spPr/>
      <dgm:t>
        <a:bodyPr/>
        <a:lstStyle/>
        <a:p>
          <a:r>
            <a:rPr lang="fr-FR" dirty="0" err="1"/>
            <a:t>df_rfm</a:t>
          </a:r>
          <a:endParaRPr lang="fr-FR" dirty="0"/>
        </a:p>
      </dgm:t>
    </dgm:pt>
    <dgm:pt modelId="{1DD34422-B237-4AF8-B543-38468F76742B}" type="parTrans" cxnId="{040F2A7D-7F13-4192-84DF-BF930B3450AF}">
      <dgm:prSet/>
      <dgm:spPr/>
      <dgm:t>
        <a:bodyPr/>
        <a:lstStyle/>
        <a:p>
          <a:endParaRPr lang="fr-FR"/>
        </a:p>
      </dgm:t>
    </dgm:pt>
    <dgm:pt modelId="{350AF676-54BC-4640-A551-F8C4867B9A10}" type="sibTrans" cxnId="{040F2A7D-7F13-4192-84DF-BF930B3450AF}">
      <dgm:prSet/>
      <dgm:spPr/>
      <dgm:t>
        <a:bodyPr/>
        <a:lstStyle/>
        <a:p>
          <a:endParaRPr lang="fr-FR"/>
        </a:p>
      </dgm:t>
    </dgm:pt>
    <dgm:pt modelId="{B0AB8570-E041-4652-BAF2-4C727B552E27}">
      <dgm:prSet phldrT="[Texte]"/>
      <dgm:spPr/>
      <dgm:t>
        <a:bodyPr/>
        <a:lstStyle/>
        <a:p>
          <a:r>
            <a:rPr lang="fr-FR" dirty="0" err="1"/>
            <a:t>categories</a:t>
          </a:r>
          <a:endParaRPr lang="fr-FR" dirty="0"/>
        </a:p>
      </dgm:t>
    </dgm:pt>
    <dgm:pt modelId="{D208255A-65F3-442D-A306-6F2711F2010D}" type="parTrans" cxnId="{8C28378C-F282-4488-9CB5-4708157B1E20}">
      <dgm:prSet/>
      <dgm:spPr/>
      <dgm:t>
        <a:bodyPr/>
        <a:lstStyle/>
        <a:p>
          <a:endParaRPr lang="fr-FR"/>
        </a:p>
      </dgm:t>
    </dgm:pt>
    <dgm:pt modelId="{D4731571-7892-4113-A6A1-465A8A77686C}" type="sibTrans" cxnId="{8C28378C-F282-4488-9CB5-4708157B1E20}">
      <dgm:prSet/>
      <dgm:spPr/>
      <dgm:t>
        <a:bodyPr/>
        <a:lstStyle/>
        <a:p>
          <a:endParaRPr lang="fr-FR"/>
        </a:p>
      </dgm:t>
    </dgm:pt>
    <dgm:pt modelId="{F8E29D33-9CFD-42BC-9A5B-2CA13E752ACA}">
      <dgm:prSet phldrT="[Texte]"/>
      <dgm:spPr/>
      <dgm:t>
        <a:bodyPr/>
        <a:lstStyle/>
        <a:p>
          <a:r>
            <a:rPr lang="fr-FR" dirty="0" err="1"/>
            <a:t>df_paiement</a:t>
          </a:r>
          <a:endParaRPr lang="fr-FR" dirty="0"/>
        </a:p>
      </dgm:t>
    </dgm:pt>
    <dgm:pt modelId="{3A8DC666-BB60-4443-8A0C-86FC5A5F0C3B}" type="parTrans" cxnId="{DF6A515F-B816-4D35-BB9F-0CA7582EDF67}">
      <dgm:prSet/>
      <dgm:spPr/>
      <dgm:t>
        <a:bodyPr/>
        <a:lstStyle/>
        <a:p>
          <a:endParaRPr lang="fr-FR"/>
        </a:p>
      </dgm:t>
    </dgm:pt>
    <dgm:pt modelId="{31DD3721-0ABE-4055-98E7-8DCE89373BF5}" type="sibTrans" cxnId="{DF6A515F-B816-4D35-BB9F-0CA7582EDF67}">
      <dgm:prSet/>
      <dgm:spPr/>
      <dgm:t>
        <a:bodyPr/>
        <a:lstStyle/>
        <a:p>
          <a:endParaRPr lang="fr-FR"/>
        </a:p>
      </dgm:t>
    </dgm:pt>
    <dgm:pt modelId="{5C5F72D1-3855-4D88-B494-767D1DE12D82}" type="pres">
      <dgm:prSet presAssocID="{242E3366-8925-4B0C-A0B7-814669571CB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F371B0-48B5-4232-B180-C02619294BAF}" type="pres">
      <dgm:prSet presAssocID="{242E3366-8925-4B0C-A0B7-814669571CBE}" presName="matrix" presStyleCnt="0"/>
      <dgm:spPr/>
    </dgm:pt>
    <dgm:pt modelId="{B16A12D2-33B9-46E6-AF79-9225199632E8}" type="pres">
      <dgm:prSet presAssocID="{242E3366-8925-4B0C-A0B7-814669571CBE}" presName="tile1" presStyleLbl="node1" presStyleIdx="0" presStyleCnt="4"/>
      <dgm:spPr/>
    </dgm:pt>
    <dgm:pt modelId="{4E7AE206-5C5E-4AC5-A4AD-39EA483A9AD2}" type="pres">
      <dgm:prSet presAssocID="{242E3366-8925-4B0C-A0B7-814669571CB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2FDBA0E-EB50-407A-A4E3-042E4BBFBA06}" type="pres">
      <dgm:prSet presAssocID="{242E3366-8925-4B0C-A0B7-814669571CBE}" presName="tile2" presStyleLbl="node1" presStyleIdx="1" presStyleCnt="4"/>
      <dgm:spPr/>
    </dgm:pt>
    <dgm:pt modelId="{B603E2EE-2A2E-49F2-B9EE-6188B65518D3}" type="pres">
      <dgm:prSet presAssocID="{242E3366-8925-4B0C-A0B7-814669571CB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31891D9-12F1-4BD9-BE3D-F55EF18E09C8}" type="pres">
      <dgm:prSet presAssocID="{242E3366-8925-4B0C-A0B7-814669571CBE}" presName="tile3" presStyleLbl="node1" presStyleIdx="2" presStyleCnt="4"/>
      <dgm:spPr/>
    </dgm:pt>
    <dgm:pt modelId="{437D4181-9D79-450D-968A-47CC266B2085}" type="pres">
      <dgm:prSet presAssocID="{242E3366-8925-4B0C-A0B7-814669571CB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6D08CE9-7020-471D-B19B-16FCC0A1B675}" type="pres">
      <dgm:prSet presAssocID="{242E3366-8925-4B0C-A0B7-814669571CBE}" presName="tile4" presStyleLbl="node1" presStyleIdx="3" presStyleCnt="4"/>
      <dgm:spPr/>
    </dgm:pt>
    <dgm:pt modelId="{564AF1D4-71BE-40FF-8DEC-D79419FABFAB}" type="pres">
      <dgm:prSet presAssocID="{242E3366-8925-4B0C-A0B7-814669571CB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8EC5663-DD26-477B-91E6-CAA89E34DA11}" type="pres">
      <dgm:prSet presAssocID="{242E3366-8925-4B0C-A0B7-814669571CB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4B416304-0494-4D91-9A60-B5CAB3A4CF19}" type="presOf" srcId="{B0AB8570-E041-4652-BAF2-4C727B552E27}" destId="{831891D9-12F1-4BD9-BE3D-F55EF18E09C8}" srcOrd="0" destOrd="0" presId="urn:microsoft.com/office/officeart/2005/8/layout/matrix1"/>
    <dgm:cxn modelId="{205FA924-73EC-42C2-A14C-38C1CABD269F}" type="presOf" srcId="{B5A57CEF-6162-411C-A2AE-7A26A156D2C0}" destId="{B16A12D2-33B9-46E6-AF79-9225199632E8}" srcOrd="0" destOrd="0" presId="urn:microsoft.com/office/officeart/2005/8/layout/matrix1"/>
    <dgm:cxn modelId="{E29A3428-83D6-4D2A-84A6-1F6C94627F72}" type="presOf" srcId="{400BAD5C-6794-4E50-8B5C-BC457604FE2D}" destId="{B603E2EE-2A2E-49F2-B9EE-6188B65518D3}" srcOrd="1" destOrd="0" presId="urn:microsoft.com/office/officeart/2005/8/layout/matrix1"/>
    <dgm:cxn modelId="{744B0B33-A3C9-4C19-9693-2A5D090C8E06}" type="presOf" srcId="{400BAD5C-6794-4E50-8B5C-BC457604FE2D}" destId="{32FDBA0E-EB50-407A-A4E3-042E4BBFBA06}" srcOrd="0" destOrd="0" presId="urn:microsoft.com/office/officeart/2005/8/layout/matrix1"/>
    <dgm:cxn modelId="{79AC023D-8BA6-4450-A263-3862CB37B072}" type="presOf" srcId="{F8E29D33-9CFD-42BC-9A5B-2CA13E752ACA}" destId="{86D08CE9-7020-471D-B19B-16FCC0A1B675}" srcOrd="0" destOrd="0" presId="urn:microsoft.com/office/officeart/2005/8/layout/matrix1"/>
    <dgm:cxn modelId="{511D2B40-3238-4423-BC8E-34E52D57F175}" type="presOf" srcId="{F8E29D33-9CFD-42BC-9A5B-2CA13E752ACA}" destId="{564AF1D4-71BE-40FF-8DEC-D79419FABFAB}" srcOrd="1" destOrd="0" presId="urn:microsoft.com/office/officeart/2005/8/layout/matrix1"/>
    <dgm:cxn modelId="{1C51F25D-380C-49F9-A16E-BF6E2B139D58}" type="presOf" srcId="{B5A57CEF-6162-411C-A2AE-7A26A156D2C0}" destId="{4E7AE206-5C5E-4AC5-A4AD-39EA483A9AD2}" srcOrd="1" destOrd="0" presId="urn:microsoft.com/office/officeart/2005/8/layout/matrix1"/>
    <dgm:cxn modelId="{DF6A515F-B816-4D35-BB9F-0CA7582EDF67}" srcId="{0EBE5E04-DDE0-440D-A7A2-FE0016FD5651}" destId="{F8E29D33-9CFD-42BC-9A5B-2CA13E752ACA}" srcOrd="3" destOrd="0" parTransId="{3A8DC666-BB60-4443-8A0C-86FC5A5F0C3B}" sibTransId="{31DD3721-0ABE-4055-98E7-8DCE89373BF5}"/>
    <dgm:cxn modelId="{9255CC6D-12D1-4871-BF1D-D11C406C1518}" type="presOf" srcId="{0EBE5E04-DDE0-440D-A7A2-FE0016FD5651}" destId="{98EC5663-DD26-477B-91E6-CAA89E34DA11}" srcOrd="0" destOrd="0" presId="urn:microsoft.com/office/officeart/2005/8/layout/matrix1"/>
    <dgm:cxn modelId="{641A6B73-8153-4771-A2C1-0000B794041F}" type="presOf" srcId="{B0AB8570-E041-4652-BAF2-4C727B552E27}" destId="{437D4181-9D79-450D-968A-47CC266B2085}" srcOrd="1" destOrd="0" presId="urn:microsoft.com/office/officeart/2005/8/layout/matrix1"/>
    <dgm:cxn modelId="{FB7E6375-9FF7-45D1-BC52-406F5D0E8A6C}" srcId="{0EBE5E04-DDE0-440D-A7A2-FE0016FD5651}" destId="{B5A57CEF-6162-411C-A2AE-7A26A156D2C0}" srcOrd="0" destOrd="0" parTransId="{B4B321DB-88D4-4693-B576-0215053B23FC}" sibTransId="{FF7F25A0-99F0-4035-9B3F-0A13F20197A0}"/>
    <dgm:cxn modelId="{040F2A7D-7F13-4192-84DF-BF930B3450AF}" srcId="{0EBE5E04-DDE0-440D-A7A2-FE0016FD5651}" destId="{400BAD5C-6794-4E50-8B5C-BC457604FE2D}" srcOrd="1" destOrd="0" parTransId="{1DD34422-B237-4AF8-B543-38468F76742B}" sibTransId="{350AF676-54BC-4640-A551-F8C4867B9A10}"/>
    <dgm:cxn modelId="{8C28378C-F282-4488-9CB5-4708157B1E20}" srcId="{0EBE5E04-DDE0-440D-A7A2-FE0016FD5651}" destId="{B0AB8570-E041-4652-BAF2-4C727B552E27}" srcOrd="2" destOrd="0" parTransId="{D208255A-65F3-442D-A306-6F2711F2010D}" sibTransId="{D4731571-7892-4113-A6A1-465A8A77686C}"/>
    <dgm:cxn modelId="{5E5503A5-CC66-4A1C-AED1-96FB156EC658}" type="presOf" srcId="{242E3366-8925-4B0C-A0B7-814669571CBE}" destId="{5C5F72D1-3855-4D88-B494-767D1DE12D82}" srcOrd="0" destOrd="0" presId="urn:microsoft.com/office/officeart/2005/8/layout/matrix1"/>
    <dgm:cxn modelId="{24263BE5-8E72-473B-9DB8-A84C1D77DBD0}" srcId="{242E3366-8925-4B0C-A0B7-814669571CBE}" destId="{0EBE5E04-DDE0-440D-A7A2-FE0016FD5651}" srcOrd="0" destOrd="0" parTransId="{BBA6525B-98B2-4E00-B83A-B2C69D4F2BEB}" sibTransId="{7C292D3F-E7F3-42FA-AB9D-61B311DD7693}"/>
    <dgm:cxn modelId="{80617F84-02CB-4F0B-AF2C-AF1C64F77C47}" type="presParOf" srcId="{5C5F72D1-3855-4D88-B494-767D1DE12D82}" destId="{C6F371B0-48B5-4232-B180-C02619294BAF}" srcOrd="0" destOrd="0" presId="urn:microsoft.com/office/officeart/2005/8/layout/matrix1"/>
    <dgm:cxn modelId="{A96B15EF-6CD0-4949-9FA4-6CDD14A2FF37}" type="presParOf" srcId="{C6F371B0-48B5-4232-B180-C02619294BAF}" destId="{B16A12D2-33B9-46E6-AF79-9225199632E8}" srcOrd="0" destOrd="0" presId="urn:microsoft.com/office/officeart/2005/8/layout/matrix1"/>
    <dgm:cxn modelId="{8AD29E33-65EA-460D-A9CD-EACF7D437275}" type="presParOf" srcId="{C6F371B0-48B5-4232-B180-C02619294BAF}" destId="{4E7AE206-5C5E-4AC5-A4AD-39EA483A9AD2}" srcOrd="1" destOrd="0" presId="urn:microsoft.com/office/officeart/2005/8/layout/matrix1"/>
    <dgm:cxn modelId="{7125AD86-6AE0-4EC3-83F7-16E3AE3A9A9A}" type="presParOf" srcId="{C6F371B0-48B5-4232-B180-C02619294BAF}" destId="{32FDBA0E-EB50-407A-A4E3-042E4BBFBA06}" srcOrd="2" destOrd="0" presId="urn:microsoft.com/office/officeart/2005/8/layout/matrix1"/>
    <dgm:cxn modelId="{270CD997-85AF-4011-8ECC-5A64B58AFB9D}" type="presParOf" srcId="{C6F371B0-48B5-4232-B180-C02619294BAF}" destId="{B603E2EE-2A2E-49F2-B9EE-6188B65518D3}" srcOrd="3" destOrd="0" presId="urn:microsoft.com/office/officeart/2005/8/layout/matrix1"/>
    <dgm:cxn modelId="{75EBDD64-77DD-4247-8ECD-276EE082ADBC}" type="presParOf" srcId="{C6F371B0-48B5-4232-B180-C02619294BAF}" destId="{831891D9-12F1-4BD9-BE3D-F55EF18E09C8}" srcOrd="4" destOrd="0" presId="urn:microsoft.com/office/officeart/2005/8/layout/matrix1"/>
    <dgm:cxn modelId="{1B5173AC-F392-4136-9484-664BE2C3F020}" type="presParOf" srcId="{C6F371B0-48B5-4232-B180-C02619294BAF}" destId="{437D4181-9D79-450D-968A-47CC266B2085}" srcOrd="5" destOrd="0" presId="urn:microsoft.com/office/officeart/2005/8/layout/matrix1"/>
    <dgm:cxn modelId="{998A0B30-E676-416B-AFF3-732AE81C43B4}" type="presParOf" srcId="{C6F371B0-48B5-4232-B180-C02619294BAF}" destId="{86D08CE9-7020-471D-B19B-16FCC0A1B675}" srcOrd="6" destOrd="0" presId="urn:microsoft.com/office/officeart/2005/8/layout/matrix1"/>
    <dgm:cxn modelId="{2C2C83DB-B0CD-49AB-973F-521B679F7462}" type="presParOf" srcId="{C6F371B0-48B5-4232-B180-C02619294BAF}" destId="{564AF1D4-71BE-40FF-8DEC-D79419FABFAB}" srcOrd="7" destOrd="0" presId="urn:microsoft.com/office/officeart/2005/8/layout/matrix1"/>
    <dgm:cxn modelId="{96738D4F-F7DF-48AD-B095-CB46CC5F9C6F}" type="presParOf" srcId="{5C5F72D1-3855-4D88-B494-767D1DE12D82}" destId="{98EC5663-DD26-477B-91E6-CAA89E34DA1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A12D2-33B9-46E6-AF79-9225199632E8}">
      <dsp:nvSpPr>
        <dsp:cNvPr id="0" name=""/>
        <dsp:cNvSpPr/>
      </dsp:nvSpPr>
      <dsp:spPr>
        <a:xfrm rot="16200000">
          <a:off x="405246" y="-405246"/>
          <a:ext cx="2039335" cy="284982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df_temp</a:t>
          </a:r>
          <a:endParaRPr lang="fr-FR" sz="3400" kern="1200" dirty="0"/>
        </a:p>
      </dsp:txBody>
      <dsp:txXfrm rot="5400000">
        <a:off x="-1" y="1"/>
        <a:ext cx="2849829" cy="1529501"/>
      </dsp:txXfrm>
    </dsp:sp>
    <dsp:sp modelId="{32FDBA0E-EB50-407A-A4E3-042E4BBFBA06}">
      <dsp:nvSpPr>
        <dsp:cNvPr id="0" name=""/>
        <dsp:cNvSpPr/>
      </dsp:nvSpPr>
      <dsp:spPr>
        <a:xfrm>
          <a:off x="2849829" y="0"/>
          <a:ext cx="2849829" cy="203933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df_rfm</a:t>
          </a:r>
          <a:endParaRPr lang="fr-FR" sz="3400" kern="1200" dirty="0"/>
        </a:p>
      </dsp:txBody>
      <dsp:txXfrm>
        <a:off x="2849829" y="0"/>
        <a:ext cx="2849829" cy="1529501"/>
      </dsp:txXfrm>
    </dsp:sp>
    <dsp:sp modelId="{831891D9-12F1-4BD9-BE3D-F55EF18E09C8}">
      <dsp:nvSpPr>
        <dsp:cNvPr id="0" name=""/>
        <dsp:cNvSpPr/>
      </dsp:nvSpPr>
      <dsp:spPr>
        <a:xfrm rot="10800000">
          <a:off x="0" y="2039335"/>
          <a:ext cx="2849829" cy="203933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categories</a:t>
          </a:r>
          <a:endParaRPr lang="fr-FR" sz="3400" kern="1200" dirty="0"/>
        </a:p>
      </dsp:txBody>
      <dsp:txXfrm rot="10800000">
        <a:off x="0" y="2549169"/>
        <a:ext cx="2849829" cy="1529501"/>
      </dsp:txXfrm>
    </dsp:sp>
    <dsp:sp modelId="{86D08CE9-7020-471D-B19B-16FCC0A1B675}">
      <dsp:nvSpPr>
        <dsp:cNvPr id="0" name=""/>
        <dsp:cNvSpPr/>
      </dsp:nvSpPr>
      <dsp:spPr>
        <a:xfrm rot="5400000">
          <a:off x="3255076" y="1634088"/>
          <a:ext cx="2039335" cy="284982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df_paiement</a:t>
          </a:r>
          <a:endParaRPr lang="fr-FR" sz="3400" kern="1200" dirty="0"/>
        </a:p>
      </dsp:txBody>
      <dsp:txXfrm rot="-5400000">
        <a:off x="2849829" y="2549169"/>
        <a:ext cx="2849829" cy="1529501"/>
      </dsp:txXfrm>
    </dsp:sp>
    <dsp:sp modelId="{98EC5663-DD26-477B-91E6-CAA89E34DA11}">
      <dsp:nvSpPr>
        <dsp:cNvPr id="0" name=""/>
        <dsp:cNvSpPr/>
      </dsp:nvSpPr>
      <dsp:spPr>
        <a:xfrm>
          <a:off x="1994880" y="1529501"/>
          <a:ext cx="1709897" cy="101966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dirty="0" err="1">
              <a:solidFill>
                <a:schemeClr val="accent1">
                  <a:lumMod val="75000"/>
                </a:schemeClr>
              </a:solidFill>
            </a:rPr>
            <a:t>df</a:t>
          </a:r>
          <a:endParaRPr lang="fr-FR" sz="4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044656" y="1579277"/>
        <a:ext cx="1610345" cy="920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0617863-D49F-4644-B812-70BBE4AA8E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9E0180-2805-4180-90C8-A4572B5580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A93A-9739-47E2-BDE1-FB793566DBF4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4AEED3-15E9-4F19-A43C-FF3A15B76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685FD6-170F-4C98-BD54-DD77BC4CB1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C57EC-1B72-4650-971B-A38A6A3B10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09A1-1666-4318-A63C-BB3E7340FC89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F1E56-F5F0-4F27-90C6-5C59C0AC83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00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3BA15-B4F3-4B1B-A648-87E2377DEA44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6AC-A8A3-4F9E-B842-9C7DB80B619C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C3D0-DDB3-4E76-9311-85CC861F5211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BCD0-91A3-4700-8698-E4B639180AE6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CBE226-5CD3-4BBF-B2D5-E90B31519205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EFEF-EA51-4224-AE0D-1FCB1095C948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49C4-A75C-4CF3-817C-DCCBDCB11CBB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F7CE-5F84-4312-B58C-3D16390EBA34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F0CA-F3A3-47DB-A620-FD2CB94C5DB4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F4A143-6834-4911-8A35-731987A76601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75A3B8-922E-4F16-9236-0C9414687410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FC8C89-6D22-4FA1-AB45-C8FD2FA23044}" type="datetime1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1.svg"/><Relationship Id="rId21" Type="http://schemas.openxmlformats.org/officeDocument/2006/relationships/image" Target="../media/image79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90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89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24" Type="http://schemas.openxmlformats.org/officeDocument/2006/relationships/image" Target="../media/image22.sv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23" Type="http://schemas.openxmlformats.org/officeDocument/2006/relationships/image" Target="../media/image21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hyperlink" Target="https://fr.wikipedia.org/wiki/2010" TargetMode="Externa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40.svg"/><Relationship Id="rId2" Type="http://schemas.openxmlformats.org/officeDocument/2006/relationships/image" Target="../media/image12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1.svg"/><Relationship Id="rId7" Type="http://schemas.openxmlformats.org/officeDocument/2006/relationships/image" Target="../media/image7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63.sv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7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4AA9D-CEF5-459D-8AE5-2885AD88BD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Segmentation de </a:t>
            </a:r>
            <a:r>
              <a:rPr lang="fr-FR" dirty="0" err="1"/>
              <a:t>ClientÈle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942899-8D50-4EE3-AFED-0531105D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4375729"/>
            <a:ext cx="6831673" cy="657666"/>
          </a:xfrm>
        </p:spPr>
        <p:txBody>
          <a:bodyPr/>
          <a:lstStyle/>
          <a:p>
            <a:r>
              <a:rPr lang="fr-FR" b="1" dirty="0"/>
              <a:t>Janvier 2020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9189AD5-CD61-4541-88A3-6B98748C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7" y="4596673"/>
            <a:ext cx="3793886" cy="152113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86E0D3BB-CBC4-4A03-A75D-069461531EF6}"/>
              </a:ext>
            </a:extLst>
          </p:cNvPr>
          <p:cNvSpPr txBox="1">
            <a:spLocks/>
          </p:cNvSpPr>
          <p:nvPr/>
        </p:nvSpPr>
        <p:spPr>
          <a:xfrm>
            <a:off x="8973305" y="858198"/>
            <a:ext cx="2846784" cy="65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Christelle Troussard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1BE0E1B-668B-4118-AA9B-1893CBB4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193" y="858198"/>
            <a:ext cx="1006679" cy="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2D564C-4C95-4E45-B735-827353D8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0667" y="6453386"/>
            <a:ext cx="55762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C444E-8BA7-4899-AE6B-BA2E0877BA92}"/>
              </a:ext>
            </a:extLst>
          </p:cNvPr>
          <p:cNvSpPr/>
          <p:nvPr/>
        </p:nvSpPr>
        <p:spPr>
          <a:xfrm>
            <a:off x="810377" y="78553"/>
            <a:ext cx="147109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0B9608-0621-4761-946E-AC07EA55BAED}"/>
              </a:ext>
            </a:extLst>
          </p:cNvPr>
          <p:cNvSpPr txBox="1"/>
          <p:nvPr/>
        </p:nvSpPr>
        <p:spPr>
          <a:xfrm>
            <a:off x="935619" y="59340"/>
            <a:ext cx="15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88EEAC8-5AFA-4D48-984D-346C82966D85}"/>
              </a:ext>
            </a:extLst>
          </p:cNvPr>
          <p:cNvGrpSpPr/>
          <p:nvPr/>
        </p:nvGrpSpPr>
        <p:grpSpPr>
          <a:xfrm>
            <a:off x="935619" y="840209"/>
            <a:ext cx="10748670" cy="4242350"/>
            <a:chOff x="1249944" y="247649"/>
            <a:chExt cx="10748670" cy="424235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D524464-9814-42B9-8114-E31A4BB87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74" t="4699"/>
            <a:stretch/>
          </p:blipFill>
          <p:spPr>
            <a:xfrm>
              <a:off x="5397235" y="325088"/>
              <a:ext cx="6601379" cy="4133850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BDB7101-843C-44B1-8312-46B11D55A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0" t="4197" b="16040"/>
            <a:stretch/>
          </p:blipFill>
          <p:spPr>
            <a:xfrm>
              <a:off x="1575168" y="792798"/>
              <a:ext cx="3629480" cy="34186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9D2CE08-71F3-4B36-9CF4-6809BBE2404A}"/>
                </a:ext>
              </a:extLst>
            </p:cNvPr>
            <p:cNvSpPr txBox="1"/>
            <p:nvPr/>
          </p:nvSpPr>
          <p:spPr>
            <a:xfrm>
              <a:off x="2401555" y="1947880"/>
              <a:ext cx="2471886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fr-FR" sz="1600" b="1" dirty="0"/>
                <a:t>73 catégories de produits</a:t>
              </a:r>
            </a:p>
            <a:p>
              <a:r>
                <a:rPr lang="fr-FR" sz="1600" b="1" dirty="0"/>
                <a:t>Regroupement nécessaire</a:t>
              </a:r>
              <a:endParaRPr lang="fr-FR" sz="16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4B1365F-39AD-4F1F-964A-8D4CE29EC945}"/>
                </a:ext>
              </a:extLst>
            </p:cNvPr>
            <p:cNvSpPr txBox="1"/>
            <p:nvPr/>
          </p:nvSpPr>
          <p:spPr>
            <a:xfrm rot="16200000">
              <a:off x="-86157" y="2012699"/>
              <a:ext cx="29799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altLang="fr-FR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Nombre d’occurrences</a:t>
              </a:r>
              <a:endParaRPr lang="fr-FR" sz="14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BF6AE1F-EF89-4C45-9933-1EEC7FAFA567}"/>
                </a:ext>
              </a:extLst>
            </p:cNvPr>
            <p:cNvSpPr txBox="1"/>
            <p:nvPr/>
          </p:nvSpPr>
          <p:spPr>
            <a:xfrm>
              <a:off x="2724900" y="4182222"/>
              <a:ext cx="15226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fr-FR" altLang="fr-FR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catégories</a:t>
              </a:r>
              <a:endParaRPr lang="fr-FR" sz="1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51B33C7-ADA0-4401-A2DD-41E80B61D9A0}"/>
                </a:ext>
              </a:extLst>
            </p:cNvPr>
            <p:cNvSpPr txBox="1"/>
            <p:nvPr/>
          </p:nvSpPr>
          <p:spPr>
            <a:xfrm>
              <a:off x="2762493" y="325088"/>
              <a:ext cx="1545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Produits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5BD795D-904E-4FFB-A0CB-32F937F370D3}"/>
                </a:ext>
              </a:extLst>
            </p:cNvPr>
            <p:cNvSpPr txBox="1"/>
            <p:nvPr/>
          </p:nvSpPr>
          <p:spPr>
            <a:xfrm>
              <a:off x="7656712" y="2392161"/>
              <a:ext cx="4341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Répartition des catégories les plus achetées par les clients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B0D03-F3DC-4C78-A499-9BC15630B4A6}"/>
                </a:ext>
              </a:extLst>
            </p:cNvPr>
            <p:cNvSpPr/>
            <p:nvPr/>
          </p:nvSpPr>
          <p:spPr>
            <a:xfrm>
              <a:off x="5512295" y="247649"/>
              <a:ext cx="1356036" cy="95503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8B56564D-3A59-4B20-B8B6-6C616A80E87E}"/>
              </a:ext>
            </a:extLst>
          </p:cNvPr>
          <p:cNvSpPr txBox="1"/>
          <p:nvPr/>
        </p:nvSpPr>
        <p:spPr>
          <a:xfrm>
            <a:off x="1628442" y="5744003"/>
            <a:ext cx="21431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73 catégories</a:t>
            </a:r>
          </a:p>
          <a:p>
            <a:pPr algn="ctr"/>
            <a:r>
              <a:rPr lang="fr-FR" sz="1600" b="1" dirty="0"/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FC8C50-8EE1-4294-A590-274BA7B995FE}"/>
              </a:ext>
            </a:extLst>
          </p:cNvPr>
          <p:cNvSpPr txBox="1"/>
          <p:nvPr/>
        </p:nvSpPr>
        <p:spPr>
          <a:xfrm>
            <a:off x="9144159" y="5744002"/>
            <a:ext cx="214312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18 catégories 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8616E3A-88CC-42F4-9115-A6B4CF4F7696}"/>
              </a:ext>
            </a:extLst>
          </p:cNvPr>
          <p:cNvSpPr/>
          <p:nvPr/>
        </p:nvSpPr>
        <p:spPr>
          <a:xfrm>
            <a:off x="1757153" y="5559853"/>
            <a:ext cx="9401420" cy="71199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0D8B1D-F403-4219-8BD3-9916E82FC855}"/>
              </a:ext>
            </a:extLst>
          </p:cNvPr>
          <p:cNvSpPr txBox="1"/>
          <p:nvPr/>
        </p:nvSpPr>
        <p:spPr>
          <a:xfrm>
            <a:off x="3370636" y="5970353"/>
            <a:ext cx="614270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(regroupement détaillé en annexe du support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47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13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A0E404-848F-4BDD-932E-1C63542F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339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1A3AA6-ECB5-40B3-81C6-29AF3451593C}"/>
              </a:ext>
            </a:extLst>
          </p:cNvPr>
          <p:cNvSpPr txBox="1"/>
          <p:nvPr/>
        </p:nvSpPr>
        <p:spPr>
          <a:xfrm>
            <a:off x="1757494" y="162106"/>
            <a:ext cx="9479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Créations de nouvelles variables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295F20-C71F-4BA5-8A1F-EDD33C642205}"/>
              </a:ext>
            </a:extLst>
          </p:cNvPr>
          <p:cNvSpPr txBox="1"/>
          <p:nvPr/>
        </p:nvSpPr>
        <p:spPr>
          <a:xfrm>
            <a:off x="1208015" y="1116433"/>
            <a:ext cx="1057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d’indicateurs clients pertinents avant segmentation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4FAB93-1B79-4C67-9E19-71F81D36CA81}"/>
              </a:ext>
            </a:extLst>
          </p:cNvPr>
          <p:cNvGrpSpPr/>
          <p:nvPr/>
        </p:nvGrpSpPr>
        <p:grpSpPr>
          <a:xfrm>
            <a:off x="2016964" y="3199927"/>
            <a:ext cx="619264" cy="1884275"/>
            <a:chOff x="4867834" y="2575416"/>
            <a:chExt cx="533798" cy="1472691"/>
          </a:xfrm>
        </p:grpSpPr>
        <p:grpSp>
          <p:nvGrpSpPr>
            <p:cNvPr id="8" name="Graphique 66" descr="Base de données">
              <a:extLst>
                <a:ext uri="{FF2B5EF4-FFF2-40B4-BE49-F238E27FC236}">
                  <a16:creationId xmlns:a16="http://schemas.microsoft.com/office/drawing/2014/main" id="{7522B1B6-31C3-4990-B3FE-3683F275BD13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2021000E-A3E7-44DC-A748-7D66606E7A5A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CD04E669-31B2-4625-91B6-AB6C34039B01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A8C1A460-F1A6-41C9-BF4F-DB3B691932BE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36D3C46B-6CEF-4194-8C7C-EBBCFCCD02BA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30387EAB-3081-482E-B224-220B697133E5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rgbClr val="5BA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A8F673CD-93D9-4D0D-9173-22F408410B14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178D2A8C-24D2-4613-8FBA-D2868F29C3AF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68CE062C-A29D-4A80-9266-17A14F560211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137B82A9-8E76-4D05-AB3F-CD1BE1A875A7}"/>
              </a:ext>
            </a:extLst>
          </p:cNvPr>
          <p:cNvSpPr txBox="1"/>
          <p:nvPr/>
        </p:nvSpPr>
        <p:spPr>
          <a:xfrm>
            <a:off x="1003384" y="2326757"/>
            <a:ext cx="264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JEU DE DONNÉES ASSEMBLÉ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EE02DF-4D1D-4C7C-87CA-316C0C205021}"/>
              </a:ext>
            </a:extLst>
          </p:cNvPr>
          <p:cNvSpPr txBox="1"/>
          <p:nvPr/>
        </p:nvSpPr>
        <p:spPr>
          <a:xfrm>
            <a:off x="3006357" y="3394919"/>
            <a:ext cx="24766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</a:t>
            </a:r>
          </a:p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nouvelles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à partir des variables existantes</a:t>
            </a:r>
            <a:endParaRPr lang="fr-FR" dirty="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CE170900-11FB-4E27-B522-293486E8670B}"/>
              </a:ext>
            </a:extLst>
          </p:cNvPr>
          <p:cNvSpPr/>
          <p:nvPr/>
        </p:nvSpPr>
        <p:spPr>
          <a:xfrm>
            <a:off x="3102458" y="3983656"/>
            <a:ext cx="2375553" cy="1424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8FB500B-D3A2-4C76-9C39-6E24F7EF9F0C}"/>
              </a:ext>
            </a:extLst>
          </p:cNvPr>
          <p:cNvGrpSpPr/>
          <p:nvPr/>
        </p:nvGrpSpPr>
        <p:grpSpPr>
          <a:xfrm>
            <a:off x="6361652" y="3182826"/>
            <a:ext cx="619264" cy="1884275"/>
            <a:chOff x="4867834" y="2575416"/>
            <a:chExt cx="533798" cy="14726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Graphique 66" descr="Base de données">
              <a:extLst>
                <a:ext uri="{FF2B5EF4-FFF2-40B4-BE49-F238E27FC236}">
                  <a16:creationId xmlns:a16="http://schemas.microsoft.com/office/drawing/2014/main" id="{208A7424-F1CB-4C28-9AFC-2EAC9A27D04E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7ACBEE9A-64C9-4A2F-9C53-8D5F38373483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E02EB59C-A7D9-4D1C-ABE9-775E6195458B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287C357-19F3-47DE-998F-7AEB6D443681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0246F0E1-C4A1-4EC2-9912-3B0241F48F39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0BD06587-8E08-4961-8E07-98B143DBAA4A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3B264E8F-8F60-435E-8AE2-8613C44E9DCD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FBE43EE6-7DE5-4C10-A934-EF7E01F0F3B0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6618856D-AE2B-452A-835D-D8F73DFD8F19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7AAB1BE4-134F-4550-BBD9-B663B50EAB15}"/>
              </a:ext>
            </a:extLst>
          </p:cNvPr>
          <p:cNvSpPr txBox="1"/>
          <p:nvPr/>
        </p:nvSpPr>
        <p:spPr>
          <a:xfrm>
            <a:off x="5263473" y="2363725"/>
            <a:ext cx="264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JEU DE DONNÉES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INDICATEURS CLIENTS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8E16B1CB-D2DA-4836-BE66-AB256FB5E807}"/>
              </a:ext>
            </a:extLst>
          </p:cNvPr>
          <p:cNvSpPr/>
          <p:nvPr/>
        </p:nvSpPr>
        <p:spPr>
          <a:xfrm>
            <a:off x="7214462" y="3983656"/>
            <a:ext cx="2375553" cy="1424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62274C1-8E95-4A6A-B21F-8D2EB9031081}"/>
              </a:ext>
            </a:extLst>
          </p:cNvPr>
          <p:cNvSpPr txBox="1"/>
          <p:nvPr/>
        </p:nvSpPr>
        <p:spPr>
          <a:xfrm>
            <a:off x="9590015" y="3396192"/>
            <a:ext cx="21169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</a:p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clientèle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863FD9D-39D3-44B1-A522-7BDBC60D5053}"/>
              </a:ext>
            </a:extLst>
          </p:cNvPr>
          <p:cNvSpPr txBox="1"/>
          <p:nvPr/>
        </p:nvSpPr>
        <p:spPr>
          <a:xfrm>
            <a:off x="5754848" y="6024517"/>
            <a:ext cx="614270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(création détaillée en annexe du support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48, 49, 50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09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4D7F7F2-E4B3-4023-9B33-1DC75C57F029}"/>
              </a:ext>
            </a:extLst>
          </p:cNvPr>
          <p:cNvSpPr/>
          <p:nvPr/>
        </p:nvSpPr>
        <p:spPr>
          <a:xfrm>
            <a:off x="898909" y="69831"/>
            <a:ext cx="11151253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3B8FD1-D6D3-45E9-9AA4-96A58E7D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654" y="6335940"/>
            <a:ext cx="36467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81406EA-D595-4D1E-B1A5-0AA7F4D1590B}"/>
              </a:ext>
            </a:extLst>
          </p:cNvPr>
          <p:cNvGrpSpPr/>
          <p:nvPr/>
        </p:nvGrpSpPr>
        <p:grpSpPr>
          <a:xfrm>
            <a:off x="2526326" y="964413"/>
            <a:ext cx="7297182" cy="5272614"/>
            <a:chOff x="2010560" y="293614"/>
            <a:chExt cx="8405771" cy="6073630"/>
          </a:xfrm>
        </p:grpSpPr>
        <p:sp>
          <p:nvSpPr>
            <p:cNvPr id="9" name="Triangle rectangle 8">
              <a:extLst>
                <a:ext uri="{FF2B5EF4-FFF2-40B4-BE49-F238E27FC236}">
                  <a16:creationId xmlns:a16="http://schemas.microsoft.com/office/drawing/2014/main" id="{496AD589-8421-4D4F-99E8-4DD244672872}"/>
                </a:ext>
              </a:extLst>
            </p:cNvPr>
            <p:cNvSpPr/>
            <p:nvPr/>
          </p:nvSpPr>
          <p:spPr>
            <a:xfrm>
              <a:off x="6213446" y="293614"/>
              <a:ext cx="4202885" cy="3036815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Triangle rectangle 9">
              <a:extLst>
                <a:ext uri="{FF2B5EF4-FFF2-40B4-BE49-F238E27FC236}">
                  <a16:creationId xmlns:a16="http://schemas.microsoft.com/office/drawing/2014/main" id="{B6191A2C-35F7-43BD-9595-0A6436C1C0D1}"/>
                </a:ext>
              </a:extLst>
            </p:cNvPr>
            <p:cNvSpPr/>
            <p:nvPr/>
          </p:nvSpPr>
          <p:spPr>
            <a:xfrm rot="10800000" flipH="1">
              <a:off x="6213446" y="3330429"/>
              <a:ext cx="4202885" cy="3036815"/>
            </a:xfrm>
            <a:prstGeom prst="rtTriangl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rectangle 10">
              <a:extLst>
                <a:ext uri="{FF2B5EF4-FFF2-40B4-BE49-F238E27FC236}">
                  <a16:creationId xmlns:a16="http://schemas.microsoft.com/office/drawing/2014/main" id="{F7FC7BE4-4EA2-4E96-9674-306C2895EEE4}"/>
                </a:ext>
              </a:extLst>
            </p:cNvPr>
            <p:cNvSpPr/>
            <p:nvPr/>
          </p:nvSpPr>
          <p:spPr>
            <a:xfrm rot="10800000">
              <a:off x="2010561" y="3330429"/>
              <a:ext cx="4202885" cy="3036815"/>
            </a:xfrm>
            <a:prstGeom prst="rt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A5B9FF86-8786-4FBE-A1B5-2C2D2DCAFF89}"/>
                </a:ext>
              </a:extLst>
            </p:cNvPr>
            <p:cNvSpPr/>
            <p:nvPr/>
          </p:nvSpPr>
          <p:spPr>
            <a:xfrm rot="10800000" flipV="1">
              <a:off x="2010560" y="293614"/>
              <a:ext cx="4202885" cy="3036815"/>
            </a:xfrm>
            <a:prstGeom prst="rt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Graphique 5" descr="Utilisateur">
              <a:extLst>
                <a:ext uri="{FF2B5EF4-FFF2-40B4-BE49-F238E27FC236}">
                  <a16:creationId xmlns:a16="http://schemas.microsoft.com/office/drawing/2014/main" id="{E4D20353-84C4-4177-A5F8-13579040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6246" y="2741102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C5CB6D7F-D64B-4455-88F0-3A509251C3EE}"/>
              </a:ext>
            </a:extLst>
          </p:cNvPr>
          <p:cNvSpPr txBox="1"/>
          <p:nvPr/>
        </p:nvSpPr>
        <p:spPr>
          <a:xfrm>
            <a:off x="993908" y="692007"/>
            <a:ext cx="364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Démographiques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6784184-E3E9-4558-A81F-EB8513A33DA3}"/>
              </a:ext>
            </a:extLst>
          </p:cNvPr>
          <p:cNvSpPr txBox="1"/>
          <p:nvPr/>
        </p:nvSpPr>
        <p:spPr>
          <a:xfrm>
            <a:off x="8145128" y="892192"/>
            <a:ext cx="33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Psychographiques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2BB34D-2336-4275-B8B8-B57D33B097D3}"/>
              </a:ext>
            </a:extLst>
          </p:cNvPr>
          <p:cNvSpPr txBox="1"/>
          <p:nvPr/>
        </p:nvSpPr>
        <p:spPr>
          <a:xfrm>
            <a:off x="1232163" y="4801076"/>
            <a:ext cx="313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Géographiques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9CD827-579A-4527-B512-F287398FB2B8}"/>
              </a:ext>
            </a:extLst>
          </p:cNvPr>
          <p:cNvSpPr txBox="1"/>
          <p:nvPr/>
        </p:nvSpPr>
        <p:spPr>
          <a:xfrm>
            <a:off x="8373786" y="4841701"/>
            <a:ext cx="351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Comportementaux</a:t>
            </a:r>
          </a:p>
        </p:txBody>
      </p:sp>
      <p:pic>
        <p:nvPicPr>
          <p:cNvPr id="20" name="Graphique 19" descr="Sexe">
            <a:extLst>
              <a:ext uri="{FF2B5EF4-FFF2-40B4-BE49-F238E27FC236}">
                <a16:creationId xmlns:a16="http://schemas.microsoft.com/office/drawing/2014/main" id="{AC8B8687-0928-4717-9440-8174F6BA4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6131" y="1775756"/>
            <a:ext cx="582147" cy="582147"/>
          </a:xfrm>
          <a:prstGeom prst="rect">
            <a:avLst/>
          </a:prstGeom>
        </p:spPr>
      </p:pic>
      <p:pic>
        <p:nvPicPr>
          <p:cNvPr id="22" name="Graphique 21" descr="Chronomètre">
            <a:extLst>
              <a:ext uri="{FF2B5EF4-FFF2-40B4-BE49-F238E27FC236}">
                <a16:creationId xmlns:a16="http://schemas.microsoft.com/office/drawing/2014/main" id="{4124AA46-A92F-4443-AC76-6D6773F5C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3972" y="3763337"/>
            <a:ext cx="582147" cy="582147"/>
          </a:xfrm>
          <a:prstGeom prst="rect">
            <a:avLst/>
          </a:prstGeom>
        </p:spPr>
      </p:pic>
      <p:pic>
        <p:nvPicPr>
          <p:cNvPr id="24" name="Graphique 23" descr="Argent">
            <a:extLst>
              <a:ext uri="{FF2B5EF4-FFF2-40B4-BE49-F238E27FC236}">
                <a16:creationId xmlns:a16="http://schemas.microsoft.com/office/drawing/2014/main" id="{C25797C1-5EE2-414B-A753-18B27E584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79" y="4495677"/>
            <a:ext cx="658769" cy="658769"/>
          </a:xfrm>
          <a:prstGeom prst="rect">
            <a:avLst/>
          </a:prstGeom>
        </p:spPr>
      </p:pic>
      <p:pic>
        <p:nvPicPr>
          <p:cNvPr id="26" name="Graphique 25" descr="Globe terrestre : Amériques">
            <a:extLst>
              <a:ext uri="{FF2B5EF4-FFF2-40B4-BE49-F238E27FC236}">
                <a16:creationId xmlns:a16="http://schemas.microsoft.com/office/drawing/2014/main" id="{1CD4DCB6-A533-4825-8715-3128702DDB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86123" y="3882921"/>
            <a:ext cx="687828" cy="687828"/>
          </a:xfrm>
          <a:prstGeom prst="rect">
            <a:avLst/>
          </a:prstGeom>
        </p:spPr>
      </p:pic>
      <p:pic>
        <p:nvPicPr>
          <p:cNvPr id="28" name="Graphique 27" descr="Marqueur">
            <a:extLst>
              <a:ext uri="{FF2B5EF4-FFF2-40B4-BE49-F238E27FC236}">
                <a16:creationId xmlns:a16="http://schemas.microsoft.com/office/drawing/2014/main" id="{AF84C45A-718D-4E5C-873E-243DC64E26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6916" y="3966591"/>
            <a:ext cx="662486" cy="662486"/>
          </a:xfrm>
          <a:prstGeom prst="rect">
            <a:avLst/>
          </a:prstGeom>
        </p:spPr>
      </p:pic>
      <p:pic>
        <p:nvPicPr>
          <p:cNvPr id="30" name="Graphique 29" descr="Tirelire">
            <a:extLst>
              <a:ext uri="{FF2B5EF4-FFF2-40B4-BE49-F238E27FC236}">
                <a16:creationId xmlns:a16="http://schemas.microsoft.com/office/drawing/2014/main" id="{D4E398DE-9811-4797-9D70-D5C08D22A0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6441" y="2590424"/>
            <a:ext cx="558166" cy="558166"/>
          </a:xfrm>
          <a:prstGeom prst="rect">
            <a:avLst/>
          </a:prstGeom>
        </p:spPr>
      </p:pic>
      <p:pic>
        <p:nvPicPr>
          <p:cNvPr id="32" name="Graphique 31" descr="Homme avec canne">
            <a:extLst>
              <a:ext uri="{FF2B5EF4-FFF2-40B4-BE49-F238E27FC236}">
                <a16:creationId xmlns:a16="http://schemas.microsoft.com/office/drawing/2014/main" id="{26CDD908-5EF3-481F-9359-E816B7891E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49662" y="2808762"/>
            <a:ext cx="624289" cy="624289"/>
          </a:xfrm>
          <a:prstGeom prst="rect">
            <a:avLst/>
          </a:prstGeom>
        </p:spPr>
      </p:pic>
      <p:pic>
        <p:nvPicPr>
          <p:cNvPr id="34" name="Graphique 33" descr="Calendrier quotidien">
            <a:extLst>
              <a:ext uri="{FF2B5EF4-FFF2-40B4-BE49-F238E27FC236}">
                <a16:creationId xmlns:a16="http://schemas.microsoft.com/office/drawing/2014/main" id="{BF106901-34A7-495F-A911-6FCC3DC6A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54901" y="4733301"/>
            <a:ext cx="658769" cy="658769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97062C23-5FF6-4B34-A5FD-B41DB7CAEFCD}"/>
              </a:ext>
            </a:extLst>
          </p:cNvPr>
          <p:cNvSpPr txBox="1"/>
          <p:nvPr/>
        </p:nvSpPr>
        <p:spPr>
          <a:xfrm>
            <a:off x="1632007" y="5324296"/>
            <a:ext cx="210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Géolocalisation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Jour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A97A06-8AF3-4D72-B2A9-6B0467E60070}"/>
              </a:ext>
            </a:extLst>
          </p:cNvPr>
          <p:cNvSpPr txBox="1"/>
          <p:nvPr/>
        </p:nvSpPr>
        <p:spPr>
          <a:xfrm>
            <a:off x="1677054" y="1129998"/>
            <a:ext cx="21015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Âge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Revenus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Profession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Famille</a:t>
            </a:r>
          </a:p>
        </p:txBody>
      </p:sp>
      <p:pic>
        <p:nvPicPr>
          <p:cNvPr id="39" name="Graphique 38" descr="Visage souriant sans remplissage">
            <a:extLst>
              <a:ext uri="{FF2B5EF4-FFF2-40B4-BE49-F238E27FC236}">
                <a16:creationId xmlns:a16="http://schemas.microsoft.com/office/drawing/2014/main" id="{5B9B4105-F8A1-4360-971B-381285C200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8526" y="1449325"/>
            <a:ext cx="456462" cy="456462"/>
          </a:xfrm>
          <a:prstGeom prst="rect">
            <a:avLst/>
          </a:prstGeom>
        </p:spPr>
      </p:pic>
      <p:pic>
        <p:nvPicPr>
          <p:cNvPr id="41" name="Graphique 40" descr="Visage triste sans remplissage">
            <a:extLst>
              <a:ext uri="{FF2B5EF4-FFF2-40B4-BE49-F238E27FC236}">
                <a16:creationId xmlns:a16="http://schemas.microsoft.com/office/drawing/2014/main" id="{587E310C-614D-422C-B8C6-D155BE656F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56815" y="2952306"/>
            <a:ext cx="456462" cy="45646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6D809337-D73D-412B-8F6A-96B59D98A5EC}"/>
              </a:ext>
            </a:extLst>
          </p:cNvPr>
          <p:cNvSpPr txBox="1"/>
          <p:nvPr/>
        </p:nvSpPr>
        <p:spPr>
          <a:xfrm>
            <a:off x="8971390" y="1410376"/>
            <a:ext cx="2101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Satisfaction client</a:t>
            </a:r>
          </a:p>
          <a:p>
            <a:pPr algn="r"/>
            <a:endParaRPr lang="fr-FR" sz="18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fr-FR" sz="16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fr-FR" sz="18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Intérêt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Style de vie</a:t>
            </a:r>
          </a:p>
          <a:p>
            <a:endParaRPr lang="fr-FR" sz="18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8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9014FAC-5BA8-4C38-AC68-FBC4182603BD}"/>
              </a:ext>
            </a:extLst>
          </p:cNvPr>
          <p:cNvSpPr txBox="1"/>
          <p:nvPr/>
        </p:nvSpPr>
        <p:spPr>
          <a:xfrm>
            <a:off x="8383980" y="5364921"/>
            <a:ext cx="2911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Comportement d’achats</a:t>
            </a:r>
          </a:p>
          <a:p>
            <a:pPr algn="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</p:txBody>
      </p:sp>
      <p:pic>
        <p:nvPicPr>
          <p:cNvPr id="45" name="Graphique 44" descr="Randonnée">
            <a:extLst>
              <a:ext uri="{FF2B5EF4-FFF2-40B4-BE49-F238E27FC236}">
                <a16:creationId xmlns:a16="http://schemas.microsoft.com/office/drawing/2014/main" id="{F47A14FF-EB32-497B-AB55-D018D329E1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58671" y="2632065"/>
            <a:ext cx="658769" cy="658769"/>
          </a:xfrm>
          <a:prstGeom prst="rect">
            <a:avLst/>
          </a:prstGeom>
        </p:spPr>
      </p:pic>
      <p:sp>
        <p:nvSpPr>
          <p:cNvPr id="2" name="Organigramme : Procédé 1">
            <a:extLst>
              <a:ext uri="{FF2B5EF4-FFF2-40B4-BE49-F238E27FC236}">
                <a16:creationId xmlns:a16="http://schemas.microsoft.com/office/drawing/2014/main" id="{D56E3C32-BD2C-4CCA-9ECE-EC5F7D22B7A0}"/>
              </a:ext>
            </a:extLst>
          </p:cNvPr>
          <p:cNvSpPr/>
          <p:nvPr/>
        </p:nvSpPr>
        <p:spPr>
          <a:xfrm>
            <a:off x="1054278" y="780139"/>
            <a:ext cx="5120637" cy="2820579"/>
          </a:xfrm>
          <a:prstGeom prst="flowChartProcess">
            <a:avLst/>
          </a:prstGeom>
          <a:solidFill>
            <a:srgbClr val="F2F2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Procédé 32">
            <a:extLst>
              <a:ext uri="{FF2B5EF4-FFF2-40B4-BE49-F238E27FC236}">
                <a16:creationId xmlns:a16="http://schemas.microsoft.com/office/drawing/2014/main" id="{8A2A1063-842F-4C8D-9107-E56C78EA4206}"/>
              </a:ext>
            </a:extLst>
          </p:cNvPr>
          <p:cNvSpPr/>
          <p:nvPr/>
        </p:nvSpPr>
        <p:spPr>
          <a:xfrm>
            <a:off x="6174916" y="2062081"/>
            <a:ext cx="5120638" cy="1538168"/>
          </a:xfrm>
          <a:prstGeom prst="flowChartProcess">
            <a:avLst/>
          </a:prstGeom>
          <a:solidFill>
            <a:srgbClr val="F2F2F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BE44769-3171-48E8-8F32-2A593B94D0B6}"/>
              </a:ext>
            </a:extLst>
          </p:cNvPr>
          <p:cNvGrpSpPr/>
          <p:nvPr/>
        </p:nvGrpSpPr>
        <p:grpSpPr>
          <a:xfrm>
            <a:off x="7611250" y="1525871"/>
            <a:ext cx="957650" cy="217063"/>
            <a:chOff x="3131403" y="946048"/>
            <a:chExt cx="957650" cy="21706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6F9B047-E3A6-4EA9-82F6-9629465A726B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70088D6-7F29-464B-8E9D-329BAEC6A419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63876E31-07EA-44B4-BCF6-94B99FB0981A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E3617E43-3899-4BE3-B736-8B798F6AB5B8}"/>
              </a:ext>
            </a:extLst>
          </p:cNvPr>
          <p:cNvSpPr txBox="1"/>
          <p:nvPr/>
        </p:nvSpPr>
        <p:spPr>
          <a:xfrm>
            <a:off x="996193" y="47125"/>
            <a:ext cx="1115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Critères de segmentation de clientèle disponibles dans le jeu de données assemblé</a:t>
            </a:r>
          </a:p>
        </p:txBody>
      </p:sp>
    </p:spTree>
    <p:extLst>
      <p:ext uri="{BB962C8B-B14F-4D97-AF65-F5344CB8AC3E}">
        <p14:creationId xmlns:p14="http://schemas.microsoft.com/office/powerpoint/2010/main" val="48811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orme libre : forme 60">
            <a:extLst>
              <a:ext uri="{FF2B5EF4-FFF2-40B4-BE49-F238E27FC236}">
                <a16:creationId xmlns:a16="http://schemas.microsoft.com/office/drawing/2014/main" id="{FBC0708D-14D2-40DD-BBC9-3D70B8B66B60}"/>
              </a:ext>
            </a:extLst>
          </p:cNvPr>
          <p:cNvSpPr/>
          <p:nvPr/>
        </p:nvSpPr>
        <p:spPr>
          <a:xfrm>
            <a:off x="916126" y="2993752"/>
            <a:ext cx="6160073" cy="3682387"/>
          </a:xfrm>
          <a:custGeom>
            <a:avLst/>
            <a:gdLst>
              <a:gd name="connsiteX0" fmla="*/ 16778 w 6325299"/>
              <a:gd name="connsiteY0" fmla="*/ 8389 h 3808602"/>
              <a:gd name="connsiteX1" fmla="*/ 0 w 6325299"/>
              <a:gd name="connsiteY1" fmla="*/ 3808602 h 3808602"/>
              <a:gd name="connsiteX2" fmla="*/ 6325299 w 6325299"/>
              <a:gd name="connsiteY2" fmla="*/ 0 h 3808602"/>
              <a:gd name="connsiteX3" fmla="*/ 16778 w 6325299"/>
              <a:gd name="connsiteY3" fmla="*/ 8389 h 380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299" h="3808602">
                <a:moveTo>
                  <a:pt x="16778" y="8389"/>
                </a:moveTo>
                <a:cubicBezTo>
                  <a:pt x="11185" y="1275127"/>
                  <a:pt x="5593" y="2541864"/>
                  <a:pt x="0" y="3808602"/>
                </a:cubicBezTo>
                <a:lnTo>
                  <a:pt x="6325299" y="0"/>
                </a:lnTo>
                <a:lnTo>
                  <a:pt x="16778" y="838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orme libre : forme 61">
            <a:extLst>
              <a:ext uri="{FF2B5EF4-FFF2-40B4-BE49-F238E27FC236}">
                <a16:creationId xmlns:a16="http://schemas.microsoft.com/office/drawing/2014/main" id="{48103C6A-1C75-4E6F-897F-203B69658E65}"/>
              </a:ext>
            </a:extLst>
          </p:cNvPr>
          <p:cNvSpPr/>
          <p:nvPr/>
        </p:nvSpPr>
        <p:spPr>
          <a:xfrm>
            <a:off x="7084588" y="2997678"/>
            <a:ext cx="4701944" cy="3654635"/>
          </a:xfrm>
          <a:custGeom>
            <a:avLst/>
            <a:gdLst>
              <a:gd name="connsiteX0" fmla="*/ 0 w 4655890"/>
              <a:gd name="connsiteY0" fmla="*/ 0 h 3649211"/>
              <a:gd name="connsiteX1" fmla="*/ 4655890 w 4655890"/>
              <a:gd name="connsiteY1" fmla="*/ 3649211 h 3649211"/>
              <a:gd name="connsiteX2" fmla="*/ 4563611 w 4655890"/>
              <a:gd name="connsiteY2" fmla="*/ 8389 h 3649211"/>
              <a:gd name="connsiteX3" fmla="*/ 0 w 4655890"/>
              <a:gd name="connsiteY3" fmla="*/ 0 h 364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890" h="3649211">
                <a:moveTo>
                  <a:pt x="0" y="0"/>
                </a:moveTo>
                <a:lnTo>
                  <a:pt x="4655890" y="3649211"/>
                </a:lnTo>
                <a:lnTo>
                  <a:pt x="4563611" y="8389"/>
                </a:lnTo>
                <a:lnTo>
                  <a:pt x="0" y="0"/>
                </a:lnTo>
                <a:close/>
              </a:path>
            </a:pathLst>
          </a:custGeom>
          <a:solidFill>
            <a:srgbClr val="BDAB56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Organigramme : Procédé 57">
            <a:extLst>
              <a:ext uri="{FF2B5EF4-FFF2-40B4-BE49-F238E27FC236}">
                <a16:creationId xmlns:a16="http://schemas.microsoft.com/office/drawing/2014/main" id="{01861D58-F5F7-4B8E-A101-759DEA2422BD}"/>
              </a:ext>
            </a:extLst>
          </p:cNvPr>
          <p:cNvSpPr/>
          <p:nvPr/>
        </p:nvSpPr>
        <p:spPr>
          <a:xfrm>
            <a:off x="919006" y="94756"/>
            <a:ext cx="10769008" cy="2911311"/>
          </a:xfrm>
          <a:prstGeom prst="flowChartProcess">
            <a:avLst/>
          </a:prstGeom>
          <a:solidFill>
            <a:schemeClr val="accent4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23ECE2-B943-4D7D-9BA4-A47F762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926" y="6348928"/>
            <a:ext cx="40461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C260E9-5D64-46BD-9DAC-D2B9670887B4}"/>
              </a:ext>
            </a:extLst>
          </p:cNvPr>
          <p:cNvSpPr txBox="1"/>
          <p:nvPr/>
        </p:nvSpPr>
        <p:spPr>
          <a:xfrm>
            <a:off x="8292714" y="81915"/>
            <a:ext cx="351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Comportementaux</a:t>
            </a:r>
          </a:p>
        </p:txBody>
      </p:sp>
      <p:pic>
        <p:nvPicPr>
          <p:cNvPr id="7" name="Graphique 6" descr="Chronomètre">
            <a:extLst>
              <a:ext uri="{FF2B5EF4-FFF2-40B4-BE49-F238E27FC236}">
                <a16:creationId xmlns:a16="http://schemas.microsoft.com/office/drawing/2014/main" id="{7C9F96D4-7ADD-4294-A017-070387C0F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2360" y="188397"/>
            <a:ext cx="383148" cy="383148"/>
          </a:xfrm>
          <a:prstGeom prst="rect">
            <a:avLst/>
          </a:prstGeom>
        </p:spPr>
      </p:pic>
      <p:pic>
        <p:nvPicPr>
          <p:cNvPr id="8" name="Graphique 7" descr="Argent">
            <a:extLst>
              <a:ext uri="{FF2B5EF4-FFF2-40B4-BE49-F238E27FC236}">
                <a16:creationId xmlns:a16="http://schemas.microsoft.com/office/drawing/2014/main" id="{C08F9A6C-EB26-43B7-A066-20ED6CE8D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1529" y="109880"/>
            <a:ext cx="461665" cy="461665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D6560294-A0B7-445E-8AE6-F3C0E86CE3AC}"/>
              </a:ext>
            </a:extLst>
          </p:cNvPr>
          <p:cNvSpPr/>
          <p:nvPr/>
        </p:nvSpPr>
        <p:spPr>
          <a:xfrm>
            <a:off x="907737" y="2997835"/>
            <a:ext cx="10895574" cy="3686693"/>
          </a:xfrm>
          <a:custGeom>
            <a:avLst/>
            <a:gdLst>
              <a:gd name="connsiteX0" fmla="*/ 0 w 10670796"/>
              <a:gd name="connsiteY0" fmla="*/ 3783435 h 3783435"/>
              <a:gd name="connsiteX1" fmla="*/ 6048462 w 10670796"/>
              <a:gd name="connsiteY1" fmla="*/ 0 h 3783435"/>
              <a:gd name="connsiteX2" fmla="*/ 10670796 w 10670796"/>
              <a:gd name="connsiteY2" fmla="*/ 3766657 h 3783435"/>
              <a:gd name="connsiteX3" fmla="*/ 0 w 10670796"/>
              <a:gd name="connsiteY3" fmla="*/ 3783435 h 378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70796" h="3783435">
                <a:moveTo>
                  <a:pt x="0" y="3783435"/>
                </a:moveTo>
                <a:lnTo>
                  <a:pt x="6048462" y="0"/>
                </a:lnTo>
                <a:lnTo>
                  <a:pt x="10670796" y="3766657"/>
                </a:lnTo>
                <a:lnTo>
                  <a:pt x="0" y="3783435"/>
                </a:lnTo>
                <a:close/>
              </a:path>
            </a:pathLst>
          </a:custGeom>
          <a:solidFill>
            <a:srgbClr val="B0565D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Graphique 22" descr="Globe terrestre : Amériques">
            <a:extLst>
              <a:ext uri="{FF2B5EF4-FFF2-40B4-BE49-F238E27FC236}">
                <a16:creationId xmlns:a16="http://schemas.microsoft.com/office/drawing/2014/main" id="{0286BAA7-F096-4AD2-95B7-FAD92B4E6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0819" y="6051397"/>
            <a:ext cx="356099" cy="356099"/>
          </a:xfrm>
          <a:prstGeom prst="rect">
            <a:avLst/>
          </a:prstGeom>
        </p:spPr>
      </p:pic>
      <p:pic>
        <p:nvPicPr>
          <p:cNvPr id="24" name="Graphique 23" descr="Marqueur">
            <a:extLst>
              <a:ext uri="{FF2B5EF4-FFF2-40B4-BE49-F238E27FC236}">
                <a16:creationId xmlns:a16="http://schemas.microsoft.com/office/drawing/2014/main" id="{8112353C-C815-426D-A0FA-BB29AC6FDB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1609" y="6044780"/>
            <a:ext cx="369332" cy="369332"/>
          </a:xfrm>
          <a:prstGeom prst="rect">
            <a:avLst/>
          </a:prstGeom>
        </p:spPr>
      </p:pic>
      <p:pic>
        <p:nvPicPr>
          <p:cNvPr id="25" name="Graphique 24" descr="Calendrier quotidien">
            <a:extLst>
              <a:ext uri="{FF2B5EF4-FFF2-40B4-BE49-F238E27FC236}">
                <a16:creationId xmlns:a16="http://schemas.microsoft.com/office/drawing/2014/main" id="{93125519-AA10-47E0-A6FD-657054FCE3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07727" y="6026936"/>
            <a:ext cx="404614" cy="40461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65E8535-78FD-4C26-98E8-80406FE914E0}"/>
              </a:ext>
            </a:extLst>
          </p:cNvPr>
          <p:cNvSpPr txBox="1"/>
          <p:nvPr/>
        </p:nvSpPr>
        <p:spPr>
          <a:xfrm>
            <a:off x="4905073" y="5945530"/>
            <a:ext cx="271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Géographiques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284CC21-A2E8-4BFA-978A-1F55C6111385}"/>
              </a:ext>
            </a:extLst>
          </p:cNvPr>
          <p:cNvSpPr txBox="1"/>
          <p:nvPr/>
        </p:nvSpPr>
        <p:spPr>
          <a:xfrm>
            <a:off x="8407727" y="3023002"/>
            <a:ext cx="335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Psychographiques</a:t>
            </a:r>
          </a:p>
        </p:txBody>
      </p:sp>
      <p:pic>
        <p:nvPicPr>
          <p:cNvPr id="28" name="Graphique 27" descr="Visage souriant sans remplissage">
            <a:extLst>
              <a:ext uri="{FF2B5EF4-FFF2-40B4-BE49-F238E27FC236}">
                <a16:creationId xmlns:a16="http://schemas.microsoft.com/office/drawing/2014/main" id="{51C558C1-100C-4F7A-B9A9-B607040B4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7452" y="3561365"/>
            <a:ext cx="456462" cy="456462"/>
          </a:xfrm>
          <a:prstGeom prst="rect">
            <a:avLst/>
          </a:prstGeom>
        </p:spPr>
      </p:pic>
      <p:pic>
        <p:nvPicPr>
          <p:cNvPr id="29" name="Graphique 28" descr="Visage triste sans remplissage">
            <a:extLst>
              <a:ext uri="{FF2B5EF4-FFF2-40B4-BE49-F238E27FC236}">
                <a16:creationId xmlns:a16="http://schemas.microsoft.com/office/drawing/2014/main" id="{EB17F7AF-08A8-43F8-936C-5718F55BDA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10692" y="3553151"/>
            <a:ext cx="456462" cy="45646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0DA9942-1F1F-49B6-980B-4B35C5D560C6}"/>
              </a:ext>
            </a:extLst>
          </p:cNvPr>
          <p:cNvSpPr txBox="1"/>
          <p:nvPr/>
        </p:nvSpPr>
        <p:spPr>
          <a:xfrm>
            <a:off x="8257068" y="1892338"/>
            <a:ext cx="330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b="1" i="0" u="none" strike="noStrike" baseline="0" dirty="0">
                <a:latin typeface="Arial" panose="020B0604020202020204" pitchFamily="34" charset="0"/>
              </a:rPr>
              <a:t>Montant</a:t>
            </a:r>
            <a:r>
              <a:rPr lang="fr-FR" b="0" i="0" u="none" strike="noStrike" baseline="0" dirty="0">
                <a:latin typeface="Arial" panose="020B0604020202020204" pitchFamily="34" charset="0"/>
              </a:rPr>
              <a:t> total des achats</a:t>
            </a:r>
          </a:p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Panier moyen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CC092C2-D594-4161-B866-951E8E5F7EB9}"/>
              </a:ext>
            </a:extLst>
          </p:cNvPr>
          <p:cNvSpPr txBox="1"/>
          <p:nvPr/>
        </p:nvSpPr>
        <p:spPr>
          <a:xfrm>
            <a:off x="5008469" y="4661271"/>
            <a:ext cx="397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800" b="1" i="0" u="none" strike="noStrike" baseline="0" dirty="0">
                <a:latin typeface="Arial" panose="020B0604020202020204" pitchFamily="34" charset="0"/>
              </a:rPr>
              <a:t>Jour</a:t>
            </a:r>
            <a:r>
              <a:rPr lang="fr-FR" sz="1800" b="0" i="0" u="none" strike="noStrike" baseline="0" dirty="0">
                <a:latin typeface="Arial" panose="020B0604020202020204" pitchFamily="34" charset="0"/>
              </a:rPr>
              <a:t> avec le plus de commandes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172E86F-188D-49AC-B999-0D52D2F89E23}"/>
              </a:ext>
            </a:extLst>
          </p:cNvPr>
          <p:cNvSpPr txBox="1"/>
          <p:nvPr/>
        </p:nvSpPr>
        <p:spPr>
          <a:xfrm>
            <a:off x="4996776" y="5357234"/>
            <a:ext cx="489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800" b="1" i="0" u="none" strike="noStrike" baseline="0" dirty="0">
                <a:latin typeface="Arial" panose="020B0604020202020204" pitchFamily="34" charset="0"/>
              </a:rPr>
              <a:t>Localisation</a:t>
            </a:r>
            <a:r>
              <a:rPr lang="fr-FR" sz="1800" b="0" i="0" u="none" strike="noStrike" baseline="0" dirty="0">
                <a:latin typeface="Arial" panose="020B0604020202020204" pitchFamily="34" charset="0"/>
              </a:rPr>
              <a:t> : ville, état, latitude, longitude</a:t>
            </a:r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6B96B1F-AE46-4A48-83B8-AA4C14DF077D}"/>
              </a:ext>
            </a:extLst>
          </p:cNvPr>
          <p:cNvSpPr txBox="1"/>
          <p:nvPr/>
        </p:nvSpPr>
        <p:spPr>
          <a:xfrm>
            <a:off x="9665683" y="4265544"/>
            <a:ext cx="2027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800" b="1" i="0" u="none" strike="noStrike" baseline="0" dirty="0">
                <a:latin typeface="Arial" panose="020B0604020202020204" pitchFamily="34" charset="0"/>
              </a:rPr>
              <a:t>Note</a:t>
            </a:r>
            <a:r>
              <a:rPr lang="fr-FR" sz="1800" b="0" i="0" u="none" strike="noStrike" baseline="0" dirty="0">
                <a:latin typeface="Arial" panose="020B0604020202020204" pitchFamily="34" charset="0"/>
              </a:rPr>
              <a:t> moyenne </a:t>
            </a:r>
          </a:p>
          <a:p>
            <a:r>
              <a:rPr lang="fr-FR" dirty="0">
                <a:latin typeface="Arial" panose="020B0604020202020204" pitchFamily="34" charset="0"/>
              </a:rPr>
              <a:t>  </a:t>
            </a:r>
            <a:r>
              <a:rPr lang="fr-FR" sz="1800" b="0" i="0" u="none" strike="noStrike" baseline="0" dirty="0">
                <a:latin typeface="Arial" panose="020B0604020202020204" pitchFamily="34" charset="0"/>
              </a:rPr>
              <a:t>satisfaction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0290EF1-11C5-4F47-8A25-1B25806129F3}"/>
              </a:ext>
            </a:extLst>
          </p:cNvPr>
          <p:cNvSpPr txBox="1"/>
          <p:nvPr/>
        </p:nvSpPr>
        <p:spPr>
          <a:xfrm>
            <a:off x="1021198" y="1870299"/>
            <a:ext cx="34663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b="1" i="0" u="none" strike="noStrike" baseline="0" dirty="0">
                <a:latin typeface="Arial" panose="020B0604020202020204" pitchFamily="34" charset="0"/>
              </a:rPr>
              <a:t>Durée écoulée </a:t>
            </a:r>
            <a:r>
              <a:rPr lang="fr-FR" i="0" u="none" strike="noStrike" baseline="0" dirty="0">
                <a:latin typeface="Arial" panose="020B0604020202020204" pitchFamily="34" charset="0"/>
              </a:rPr>
              <a:t>depuis </a:t>
            </a:r>
          </a:p>
          <a:p>
            <a:r>
              <a:rPr lang="fr-FR" dirty="0">
                <a:latin typeface="Arial" panose="020B0604020202020204" pitchFamily="34" charset="0"/>
              </a:rPr>
              <a:t>  </a:t>
            </a:r>
            <a:r>
              <a:rPr lang="fr-FR" i="0" u="none" strike="noStrike" baseline="0" dirty="0">
                <a:latin typeface="Arial" panose="020B0604020202020204" pitchFamily="34" charset="0"/>
              </a:rPr>
              <a:t>le dernier achat</a:t>
            </a:r>
          </a:p>
          <a:p>
            <a:r>
              <a:rPr lang="fr-FR" dirty="0">
                <a:latin typeface="Arial" panose="020B0604020202020204" pitchFamily="34" charset="0"/>
              </a:rPr>
              <a:t>• Heure, jour du dernier achat</a:t>
            </a:r>
          </a:p>
          <a:p>
            <a:r>
              <a:rPr lang="fr-FR" dirty="0">
                <a:latin typeface="Arial" panose="020B0604020202020204" pitchFamily="34" charset="0"/>
              </a:rPr>
              <a:t>• Mois, année du dernier achat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110CC36-BC93-4684-8326-F6D0C1CA81BA}"/>
              </a:ext>
            </a:extLst>
          </p:cNvPr>
          <p:cNvSpPr txBox="1"/>
          <p:nvPr/>
        </p:nvSpPr>
        <p:spPr>
          <a:xfrm>
            <a:off x="1054046" y="4527199"/>
            <a:ext cx="2876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Moyen de paiement </a:t>
            </a:r>
          </a:p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Facilités de paiement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323C5C3-4FA7-4705-8CDB-D66D56D7E9D4}"/>
              </a:ext>
            </a:extLst>
          </p:cNvPr>
          <p:cNvSpPr txBox="1"/>
          <p:nvPr/>
        </p:nvSpPr>
        <p:spPr>
          <a:xfrm>
            <a:off x="1058478" y="3520071"/>
            <a:ext cx="3223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Catégorie la plus achetée 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1F656A-2F73-4209-8970-AAEF79C7CBFB}"/>
              </a:ext>
            </a:extLst>
          </p:cNvPr>
          <p:cNvSpPr txBox="1"/>
          <p:nvPr/>
        </p:nvSpPr>
        <p:spPr>
          <a:xfrm>
            <a:off x="1236785" y="3155060"/>
            <a:ext cx="28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Catégorie de produits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7EC3A0B-F62B-4F94-A521-BC9E98690DEC}"/>
              </a:ext>
            </a:extLst>
          </p:cNvPr>
          <p:cNvSpPr txBox="1"/>
          <p:nvPr/>
        </p:nvSpPr>
        <p:spPr>
          <a:xfrm>
            <a:off x="4780291" y="1888181"/>
            <a:ext cx="2335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b="1" i="0" u="none" strike="noStrike" baseline="0" dirty="0">
                <a:latin typeface="Arial" panose="020B0604020202020204" pitchFamily="34" charset="0"/>
              </a:rPr>
              <a:t>Fréquence</a:t>
            </a:r>
            <a:r>
              <a:rPr lang="fr-FR" b="0" i="0" u="none" strike="noStrike" baseline="0" dirty="0">
                <a:latin typeface="Arial" panose="020B0604020202020204" pitchFamily="34" charset="0"/>
              </a:rPr>
              <a:t> d’achat 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3ED99EFB-7DC2-4B03-A346-9EC36511065A}"/>
              </a:ext>
            </a:extLst>
          </p:cNvPr>
          <p:cNvSpPr/>
          <p:nvPr/>
        </p:nvSpPr>
        <p:spPr>
          <a:xfrm>
            <a:off x="1834430" y="700793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0" name="Graphique 49" descr="Calendrier mensuel">
            <a:extLst>
              <a:ext uri="{FF2B5EF4-FFF2-40B4-BE49-F238E27FC236}">
                <a16:creationId xmlns:a16="http://schemas.microsoft.com/office/drawing/2014/main" id="{7F244C0F-1946-42B6-9E5F-55215942AF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59405" y="1074134"/>
            <a:ext cx="305640" cy="305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F1E675FB-8A64-438D-ACC3-F529F4EAA96D}"/>
              </a:ext>
            </a:extLst>
          </p:cNvPr>
          <p:cNvSpPr txBox="1"/>
          <p:nvPr/>
        </p:nvSpPr>
        <p:spPr>
          <a:xfrm>
            <a:off x="2022859" y="678553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D5D4428-D642-41BD-A816-8D125B5D4CDF}"/>
              </a:ext>
            </a:extLst>
          </p:cNvPr>
          <p:cNvSpPr txBox="1"/>
          <p:nvPr/>
        </p:nvSpPr>
        <p:spPr>
          <a:xfrm>
            <a:off x="1732336" y="1449924"/>
            <a:ext cx="18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9DB87E0-B27B-48C0-9268-A129F3FA9264}"/>
              </a:ext>
            </a:extLst>
          </p:cNvPr>
          <p:cNvSpPr txBox="1"/>
          <p:nvPr/>
        </p:nvSpPr>
        <p:spPr>
          <a:xfrm>
            <a:off x="1658748" y="4189752"/>
            <a:ext cx="161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Paiements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6518DB3-13C4-4257-A126-97459DFDFD6D}"/>
              </a:ext>
            </a:extLst>
          </p:cNvPr>
          <p:cNvSpPr txBox="1"/>
          <p:nvPr/>
        </p:nvSpPr>
        <p:spPr>
          <a:xfrm>
            <a:off x="5179132" y="1472663"/>
            <a:ext cx="13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6ACC8241-DA62-4B6E-BDE9-7FF00F248374}"/>
              </a:ext>
            </a:extLst>
          </p:cNvPr>
          <p:cNvSpPr/>
          <p:nvPr/>
        </p:nvSpPr>
        <p:spPr>
          <a:xfrm>
            <a:off x="5385501" y="702121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B56FD8DA-EE81-4B19-B2D2-894D1E77E7EB}"/>
              </a:ext>
            </a:extLst>
          </p:cNvPr>
          <p:cNvSpPr/>
          <p:nvPr/>
        </p:nvSpPr>
        <p:spPr>
          <a:xfrm>
            <a:off x="9079298" y="785120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24691FA-C0F3-4ACD-91D5-437F19CEAF0A}"/>
              </a:ext>
            </a:extLst>
          </p:cNvPr>
          <p:cNvSpPr txBox="1"/>
          <p:nvPr/>
        </p:nvSpPr>
        <p:spPr>
          <a:xfrm>
            <a:off x="9231378" y="769977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F15A84E-3965-4A35-AFD3-D977F5A45CC9}"/>
              </a:ext>
            </a:extLst>
          </p:cNvPr>
          <p:cNvSpPr txBox="1"/>
          <p:nvPr/>
        </p:nvSpPr>
        <p:spPr>
          <a:xfrm>
            <a:off x="8981706" y="1534200"/>
            <a:ext cx="13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</a:t>
            </a:r>
          </a:p>
        </p:txBody>
      </p:sp>
      <p:pic>
        <p:nvPicPr>
          <p:cNvPr id="64" name="Graphique 63" descr="Panier">
            <a:extLst>
              <a:ext uri="{FF2B5EF4-FFF2-40B4-BE49-F238E27FC236}">
                <a16:creationId xmlns:a16="http://schemas.microsoft.com/office/drawing/2014/main" id="{1D0266B5-E26E-4DBD-B869-409BAE40BC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92806" y="1046811"/>
            <a:ext cx="355467" cy="355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B82EC06C-1598-4B14-B00B-4CBF5B3FE581}"/>
              </a:ext>
            </a:extLst>
          </p:cNvPr>
          <p:cNvSpPr txBox="1"/>
          <p:nvPr/>
        </p:nvSpPr>
        <p:spPr>
          <a:xfrm>
            <a:off x="5598153" y="664383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FB1E82E0-C5A4-4AC4-8636-6281089BCC57}"/>
              </a:ext>
            </a:extLst>
          </p:cNvPr>
          <p:cNvGrpSpPr/>
          <p:nvPr/>
        </p:nvGrpSpPr>
        <p:grpSpPr>
          <a:xfrm rot="13476813">
            <a:off x="3903723" y="3503360"/>
            <a:ext cx="789784" cy="180730"/>
            <a:chOff x="3131403" y="946048"/>
            <a:chExt cx="957650" cy="217063"/>
          </a:xfrm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92AB28C-3D1F-485F-8244-86E4754DCD9F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0F7EEB1C-B017-439E-9859-E51DD905DE8E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7EC0D0B-1DE5-4BF7-80B3-FF7BE882557D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4815C000-CE86-4DC0-8A13-AC64E1E79425}"/>
              </a:ext>
            </a:extLst>
          </p:cNvPr>
          <p:cNvGrpSpPr/>
          <p:nvPr/>
        </p:nvGrpSpPr>
        <p:grpSpPr>
          <a:xfrm>
            <a:off x="7175544" y="1017516"/>
            <a:ext cx="957650" cy="217063"/>
            <a:chOff x="3131403" y="946048"/>
            <a:chExt cx="957650" cy="217063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7813B803-A678-4C70-957A-3A700D7DE7B5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F4E2A9D2-1C5B-493E-AEC9-8223055BB7A1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D773A795-5C8C-49E1-8B71-61E4E1F12B9D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80" name="Graphique 79" descr="S’inscrire">
            <a:extLst>
              <a:ext uri="{FF2B5EF4-FFF2-40B4-BE49-F238E27FC236}">
                <a16:creationId xmlns:a16="http://schemas.microsoft.com/office/drawing/2014/main" id="{FAB70F79-8A98-40DE-9D19-A9D36642FC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9709" y="1138226"/>
            <a:ext cx="335825" cy="33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0F64B2F4-F976-44C3-9E8B-E10EE0D6FE0A}"/>
              </a:ext>
            </a:extLst>
          </p:cNvPr>
          <p:cNvGrpSpPr/>
          <p:nvPr/>
        </p:nvGrpSpPr>
        <p:grpSpPr>
          <a:xfrm>
            <a:off x="3581936" y="1136919"/>
            <a:ext cx="957650" cy="217063"/>
            <a:chOff x="3131403" y="946048"/>
            <a:chExt cx="957650" cy="217063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4A69F1F7-8F53-490B-92F7-4C6C51884A07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5A6DE813-9801-4F77-9699-A99CA25DEFD4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A854AEB2-1E98-4BB5-A02D-02D264E33517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B416828-7FB9-4161-BD72-D59FD73B4F66}"/>
              </a:ext>
            </a:extLst>
          </p:cNvPr>
          <p:cNvSpPr/>
          <p:nvPr/>
        </p:nvSpPr>
        <p:spPr>
          <a:xfrm>
            <a:off x="930999" y="97933"/>
            <a:ext cx="2866937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5861A06-534E-492A-82F5-959498317BC6}"/>
              </a:ext>
            </a:extLst>
          </p:cNvPr>
          <p:cNvSpPr txBox="1"/>
          <p:nvPr/>
        </p:nvSpPr>
        <p:spPr>
          <a:xfrm>
            <a:off x="1087630" y="77681"/>
            <a:ext cx="271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Indicateurs clients</a:t>
            </a:r>
          </a:p>
        </p:txBody>
      </p:sp>
    </p:spTree>
    <p:extLst>
      <p:ext uri="{BB962C8B-B14F-4D97-AF65-F5344CB8AC3E}">
        <p14:creationId xmlns:p14="http://schemas.microsoft.com/office/powerpoint/2010/main" val="2174333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6C25374-BE6E-4FFB-9817-51BB4AEF2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9" b="6080"/>
          <a:stretch/>
        </p:blipFill>
        <p:spPr>
          <a:xfrm>
            <a:off x="5257416" y="503671"/>
            <a:ext cx="2779236" cy="2835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1D08BA-34C1-4AD2-9878-87D510D7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4" b="5612"/>
          <a:stretch/>
        </p:blipFill>
        <p:spPr>
          <a:xfrm>
            <a:off x="1280546" y="650612"/>
            <a:ext cx="2561612" cy="2598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2EAC30-1869-4F92-8142-D4D84E2F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71905"/>
            <a:ext cx="44931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A33F3-83A9-44A5-9A98-7AAA905C2435}"/>
              </a:ext>
            </a:extLst>
          </p:cNvPr>
          <p:cNvSpPr/>
          <p:nvPr/>
        </p:nvSpPr>
        <p:spPr>
          <a:xfrm>
            <a:off x="725018" y="21068"/>
            <a:ext cx="416989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9C617-3AD2-4858-9610-4FF1F1F95482}"/>
              </a:ext>
            </a:extLst>
          </p:cNvPr>
          <p:cNvSpPr txBox="1"/>
          <p:nvPr/>
        </p:nvSpPr>
        <p:spPr>
          <a:xfrm>
            <a:off x="841975" y="-38368"/>
            <a:ext cx="416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Transformation logarithmique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DFF3427-CBC4-49CB-8515-94C3EA801988}"/>
              </a:ext>
            </a:extLst>
          </p:cNvPr>
          <p:cNvSpPr txBox="1"/>
          <p:nvPr/>
        </p:nvSpPr>
        <p:spPr>
          <a:xfrm>
            <a:off x="819252" y="3419382"/>
            <a:ext cx="292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valeur_ monétaire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FB518CB-93A6-4BD7-871D-6C45B7EFE83A}"/>
              </a:ext>
            </a:extLst>
          </p:cNvPr>
          <p:cNvSpPr txBox="1"/>
          <p:nvPr/>
        </p:nvSpPr>
        <p:spPr>
          <a:xfrm>
            <a:off x="5035357" y="3425611"/>
            <a:ext cx="292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Panier_moyen</a:t>
            </a:r>
            <a:endParaRPr lang="fr-FR" sz="1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AAED66-512D-4AF5-9AFA-D3D43DE40A87}"/>
              </a:ext>
            </a:extLst>
          </p:cNvPr>
          <p:cNvSpPr txBox="1"/>
          <p:nvPr/>
        </p:nvSpPr>
        <p:spPr>
          <a:xfrm>
            <a:off x="8355578" y="4591005"/>
            <a:ext cx="4028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Transformation logarithmique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C80F444-998F-4CA5-A718-6A048C36368C}"/>
              </a:ext>
            </a:extLst>
          </p:cNvPr>
          <p:cNvSpPr txBox="1"/>
          <p:nvPr/>
        </p:nvSpPr>
        <p:spPr>
          <a:xfrm>
            <a:off x="8926941" y="3487129"/>
            <a:ext cx="2922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"/>
            </a:pPr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Courbes asymétriques</a:t>
            </a:r>
          </a:p>
          <a:p>
            <a:pPr marL="285750" indent="-285750">
              <a:buFont typeface="Wingdings 2" panose="05020102010507070707" pitchFamily="18" charset="2"/>
              <a:buChar char=""/>
            </a:pPr>
            <a:r>
              <a:rPr lang="fr-FR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Skweness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1</a:t>
            </a:r>
            <a:endParaRPr lang="fr-FR" sz="1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565967-6025-4222-9507-79CEDE973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4" r="3931" b="4434"/>
          <a:stretch/>
        </p:blipFill>
        <p:spPr>
          <a:xfrm>
            <a:off x="1280546" y="3810294"/>
            <a:ext cx="2561612" cy="2745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108DC9-D9F1-44F8-A1B1-101B38C1E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4" t="3628" r="4056" b="4937"/>
          <a:stretch/>
        </p:blipFill>
        <p:spPr>
          <a:xfrm>
            <a:off x="5283875" y="3828376"/>
            <a:ext cx="2752777" cy="2827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C8CCD44-4F40-49B9-99B7-79B11335A1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2" t="5755" b="4731"/>
          <a:stretch/>
        </p:blipFill>
        <p:spPr>
          <a:xfrm>
            <a:off x="2552360" y="755884"/>
            <a:ext cx="1997427" cy="1360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4A10414-DAE0-422C-909E-1BF0D4EB2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4" t="5385" b="5514"/>
          <a:stretch/>
        </p:blipFill>
        <p:spPr>
          <a:xfrm>
            <a:off x="6521691" y="755884"/>
            <a:ext cx="1997427" cy="1330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0A931A4-FD45-4C20-A14A-935CAC7C4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348" y="1523282"/>
            <a:ext cx="2068006" cy="93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8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5B11D6-9AA9-4777-A4AD-7F95679D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0959"/>
            <a:ext cx="43120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872E57-0F15-46A2-89B9-A8EBBAE2487A}"/>
              </a:ext>
            </a:extLst>
          </p:cNvPr>
          <p:cNvSpPr/>
          <p:nvPr/>
        </p:nvSpPr>
        <p:spPr>
          <a:xfrm>
            <a:off x="975500" y="101972"/>
            <a:ext cx="3069124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D03607-4524-4691-B108-E653A25A2F92}"/>
              </a:ext>
            </a:extLst>
          </p:cNvPr>
          <p:cNvSpPr txBox="1"/>
          <p:nvPr/>
        </p:nvSpPr>
        <p:spPr>
          <a:xfrm>
            <a:off x="1092456" y="42536"/>
            <a:ext cx="306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multivariée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CA0DACC-1A11-415C-ACF0-84DE8303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01" y="485006"/>
            <a:ext cx="6144657" cy="58879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3E55765-46AF-4FA1-AFE1-D9F99802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7" y="1169265"/>
            <a:ext cx="4949158" cy="50637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9F7FD5-20A5-4AED-B705-0A09E4848C7F}"/>
              </a:ext>
            </a:extLst>
          </p:cNvPr>
          <p:cNvSpPr/>
          <p:nvPr/>
        </p:nvSpPr>
        <p:spPr>
          <a:xfrm>
            <a:off x="889233" y="3699545"/>
            <a:ext cx="2348918" cy="1300294"/>
          </a:xfrm>
          <a:prstGeom prst="rect">
            <a:avLst/>
          </a:prstGeom>
          <a:noFill/>
          <a:ln>
            <a:solidFill>
              <a:srgbClr val="536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1BF7B4-4BAA-421A-BF00-DBDA7841FB19}"/>
              </a:ext>
            </a:extLst>
          </p:cNvPr>
          <p:cNvSpPr/>
          <p:nvPr/>
        </p:nvSpPr>
        <p:spPr>
          <a:xfrm>
            <a:off x="6096001" y="989900"/>
            <a:ext cx="1588316" cy="1124125"/>
          </a:xfrm>
          <a:prstGeom prst="rect">
            <a:avLst/>
          </a:prstGeom>
          <a:noFill/>
          <a:ln>
            <a:solidFill>
              <a:srgbClr val="536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9E93A1-5F13-47D0-B2A9-DAF123E303AE}"/>
              </a:ext>
            </a:extLst>
          </p:cNvPr>
          <p:cNvSpPr/>
          <p:nvPr/>
        </p:nvSpPr>
        <p:spPr>
          <a:xfrm>
            <a:off x="2105636" y="2466364"/>
            <a:ext cx="394283" cy="385893"/>
          </a:xfrm>
          <a:prstGeom prst="rect">
            <a:avLst/>
          </a:prstGeom>
          <a:noFill/>
          <a:ln>
            <a:solidFill>
              <a:srgbClr val="536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13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695A69-062A-4A5C-A2AE-0375C690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75" y="6368168"/>
            <a:ext cx="367509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9DF726C-F052-44D0-BA04-0C30CDCBE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044882"/>
              </p:ext>
            </p:extLst>
          </p:nvPr>
        </p:nvGraphicFramePr>
        <p:xfrm>
          <a:off x="1858988" y="1543527"/>
          <a:ext cx="5699659" cy="4078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èche : bas 7">
            <a:extLst>
              <a:ext uri="{FF2B5EF4-FFF2-40B4-BE49-F238E27FC236}">
                <a16:creationId xmlns:a16="http://schemas.microsoft.com/office/drawing/2014/main" id="{9E019F6E-9A9C-40FB-AD88-FCCCACF5FE14}"/>
              </a:ext>
            </a:extLst>
          </p:cNvPr>
          <p:cNvSpPr/>
          <p:nvPr/>
        </p:nvSpPr>
        <p:spPr>
          <a:xfrm rot="17317114">
            <a:off x="3290376" y="3005894"/>
            <a:ext cx="344032" cy="46820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4A249867-2835-42E6-A6F1-25BC727F6A4F}"/>
              </a:ext>
            </a:extLst>
          </p:cNvPr>
          <p:cNvSpPr/>
          <p:nvPr/>
        </p:nvSpPr>
        <p:spPr>
          <a:xfrm rot="12609191">
            <a:off x="3749362" y="4100609"/>
            <a:ext cx="344032" cy="38929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16C0958-A7D5-43CF-9A32-CEB285DD1646}"/>
              </a:ext>
            </a:extLst>
          </p:cNvPr>
          <p:cNvSpPr/>
          <p:nvPr/>
        </p:nvSpPr>
        <p:spPr>
          <a:xfrm rot="2134771">
            <a:off x="5333977" y="2768847"/>
            <a:ext cx="344032" cy="38929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F8BC3CB7-8BA7-4B01-AEAD-D0556AA3F2BD}"/>
              </a:ext>
            </a:extLst>
          </p:cNvPr>
          <p:cNvSpPr/>
          <p:nvPr/>
        </p:nvSpPr>
        <p:spPr>
          <a:xfrm rot="6563177">
            <a:off x="5840908" y="3604706"/>
            <a:ext cx="344032" cy="47457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AD25334-29A8-4D65-93BF-356776692623}"/>
              </a:ext>
            </a:extLst>
          </p:cNvPr>
          <p:cNvSpPr txBox="1"/>
          <p:nvPr/>
        </p:nvSpPr>
        <p:spPr>
          <a:xfrm rot="21056542">
            <a:off x="2887341" y="3555334"/>
            <a:ext cx="111277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C2DE76-5052-4999-978B-AA19F371496C}"/>
              </a:ext>
            </a:extLst>
          </p:cNvPr>
          <p:cNvSpPr txBox="1"/>
          <p:nvPr/>
        </p:nvSpPr>
        <p:spPr>
          <a:xfrm rot="21056542">
            <a:off x="5661205" y="3083493"/>
            <a:ext cx="129268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000" b="1" dirty="0">
                <a:ln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B95965-43B2-46A6-B03A-89FC710101BA}"/>
              </a:ext>
            </a:extLst>
          </p:cNvPr>
          <p:cNvCxnSpPr>
            <a:cxnSpLocks/>
          </p:cNvCxnSpPr>
          <p:nvPr/>
        </p:nvCxnSpPr>
        <p:spPr>
          <a:xfrm flipH="1" flipV="1">
            <a:off x="3533362" y="1930020"/>
            <a:ext cx="697116" cy="1483630"/>
          </a:xfrm>
          <a:prstGeom prst="line">
            <a:avLst/>
          </a:prstGeom>
          <a:ln w="38100">
            <a:solidFill>
              <a:srgbClr val="BBB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6E1E5E8-EF0D-4A44-81F8-E7937446BE4F}"/>
              </a:ext>
            </a:extLst>
          </p:cNvPr>
          <p:cNvCxnSpPr>
            <a:cxnSpLocks/>
          </p:cNvCxnSpPr>
          <p:nvPr/>
        </p:nvCxnSpPr>
        <p:spPr>
          <a:xfrm flipH="1" flipV="1">
            <a:off x="5098109" y="3865961"/>
            <a:ext cx="914815" cy="1882986"/>
          </a:xfrm>
          <a:prstGeom prst="line">
            <a:avLst/>
          </a:prstGeom>
          <a:ln w="38100">
            <a:solidFill>
              <a:srgbClr val="BBB4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89B9105F-942F-4F57-ADEE-3C6C464E6B0A}"/>
              </a:ext>
            </a:extLst>
          </p:cNvPr>
          <p:cNvSpPr/>
          <p:nvPr/>
        </p:nvSpPr>
        <p:spPr>
          <a:xfrm>
            <a:off x="3354806" y="1716097"/>
            <a:ext cx="360000" cy="360000"/>
          </a:xfrm>
          <a:prstGeom prst="ellipse">
            <a:avLst/>
          </a:prstGeom>
          <a:solidFill>
            <a:srgbClr val="BBB4C6"/>
          </a:solidFill>
          <a:ln>
            <a:solidFill>
              <a:srgbClr val="BBB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2C3E470-C61A-4116-ABAF-7E4F0EA36511}"/>
              </a:ext>
            </a:extLst>
          </p:cNvPr>
          <p:cNvSpPr/>
          <p:nvPr/>
        </p:nvSpPr>
        <p:spPr>
          <a:xfrm rot="20714984">
            <a:off x="5851030" y="5631251"/>
            <a:ext cx="360000" cy="360000"/>
          </a:xfrm>
          <a:prstGeom prst="ellipse">
            <a:avLst/>
          </a:prstGeom>
          <a:solidFill>
            <a:srgbClr val="BBB4C6"/>
          </a:solidFill>
          <a:ln>
            <a:solidFill>
              <a:srgbClr val="BBB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5C9EEDC3-1DFB-4A36-BBA0-A599402B4084}"/>
              </a:ext>
            </a:extLst>
          </p:cNvPr>
          <p:cNvSpPr/>
          <p:nvPr/>
        </p:nvSpPr>
        <p:spPr>
          <a:xfrm rot="16200000">
            <a:off x="8338391" y="3980012"/>
            <a:ext cx="347989" cy="58125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EDC66AA-CF5D-44DA-861E-5272C5E02AA3}"/>
              </a:ext>
            </a:extLst>
          </p:cNvPr>
          <p:cNvGrpSpPr/>
          <p:nvPr/>
        </p:nvGrpSpPr>
        <p:grpSpPr>
          <a:xfrm>
            <a:off x="1527422" y="718328"/>
            <a:ext cx="1393758" cy="1188000"/>
            <a:chOff x="869609" y="177003"/>
            <a:chExt cx="1393758" cy="118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BC42A7-1D05-45E6-94A4-46077436E891}"/>
                </a:ext>
              </a:extLst>
            </p:cNvPr>
            <p:cNvSpPr/>
            <p:nvPr/>
          </p:nvSpPr>
          <p:spPr>
            <a:xfrm>
              <a:off x="869609" y="177003"/>
              <a:ext cx="1393758" cy="1188000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Base de données">
              <a:extLst>
                <a:ext uri="{FF2B5EF4-FFF2-40B4-BE49-F238E27FC236}">
                  <a16:creationId xmlns:a16="http://schemas.microsoft.com/office/drawing/2014/main" id="{4BE68BA8-0D8D-4D71-8D32-6DFF4E39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9157" y="273789"/>
              <a:ext cx="244254" cy="228354"/>
            </a:xfrm>
            <a:prstGeom prst="rect">
              <a:avLst/>
            </a:prstGeom>
          </p:spPr>
        </p:pic>
        <p:pic>
          <p:nvPicPr>
            <p:cNvPr id="27" name="Graphique 26" descr="Base de données">
              <a:extLst>
                <a:ext uri="{FF2B5EF4-FFF2-40B4-BE49-F238E27FC236}">
                  <a16:creationId xmlns:a16="http://schemas.microsoft.com/office/drawing/2014/main" id="{5D252874-9C98-430E-AAA8-809C0FF1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782" y="273789"/>
              <a:ext cx="244254" cy="228354"/>
            </a:xfrm>
            <a:prstGeom prst="rect">
              <a:avLst/>
            </a:prstGeom>
          </p:spPr>
        </p:pic>
        <p:pic>
          <p:nvPicPr>
            <p:cNvPr id="28" name="Graphique 27" descr="Base de données">
              <a:extLst>
                <a:ext uri="{FF2B5EF4-FFF2-40B4-BE49-F238E27FC236}">
                  <a16:creationId xmlns:a16="http://schemas.microsoft.com/office/drawing/2014/main" id="{5BA2968E-ABD3-4D37-B4ED-89A23663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67398" y="270299"/>
              <a:ext cx="244254" cy="228354"/>
            </a:xfrm>
            <a:prstGeom prst="rect">
              <a:avLst/>
            </a:prstGeom>
          </p:spPr>
        </p:pic>
        <p:pic>
          <p:nvPicPr>
            <p:cNvPr id="31" name="Graphique 30" descr="Base de données">
              <a:extLst>
                <a:ext uri="{FF2B5EF4-FFF2-40B4-BE49-F238E27FC236}">
                  <a16:creationId xmlns:a16="http://schemas.microsoft.com/office/drawing/2014/main" id="{803C3B1A-04C7-4B0D-9DC7-F34D57E7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5093" y="640194"/>
              <a:ext cx="244254" cy="228354"/>
            </a:xfrm>
            <a:prstGeom prst="rect">
              <a:avLst/>
            </a:prstGeom>
          </p:spPr>
        </p:pic>
        <p:pic>
          <p:nvPicPr>
            <p:cNvPr id="33" name="Graphique 32" descr="Base de données">
              <a:extLst>
                <a:ext uri="{FF2B5EF4-FFF2-40B4-BE49-F238E27FC236}">
                  <a16:creationId xmlns:a16="http://schemas.microsoft.com/office/drawing/2014/main" id="{8A12EEC3-ABAE-4E1A-9AD7-96D7285D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35423" y="1013966"/>
              <a:ext cx="244254" cy="228354"/>
            </a:xfrm>
            <a:prstGeom prst="rect">
              <a:avLst/>
            </a:prstGeom>
          </p:spPr>
        </p:pic>
        <p:pic>
          <p:nvPicPr>
            <p:cNvPr id="35" name="Graphique 34" descr="Base de données">
              <a:extLst>
                <a:ext uri="{FF2B5EF4-FFF2-40B4-BE49-F238E27FC236}">
                  <a16:creationId xmlns:a16="http://schemas.microsoft.com/office/drawing/2014/main" id="{A2B912B6-0489-433A-B171-12B1BF7D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60642" y="1013966"/>
              <a:ext cx="244254" cy="228354"/>
            </a:xfrm>
            <a:prstGeom prst="rect">
              <a:avLst/>
            </a:prstGeom>
          </p:spPr>
        </p:pic>
        <p:pic>
          <p:nvPicPr>
            <p:cNvPr id="37" name="Graphique 36" descr="Base de données">
              <a:extLst>
                <a:ext uri="{FF2B5EF4-FFF2-40B4-BE49-F238E27FC236}">
                  <a16:creationId xmlns:a16="http://schemas.microsoft.com/office/drawing/2014/main" id="{A98D7E9C-4575-4733-9025-C9B73CB3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12914" y="1013966"/>
              <a:ext cx="244254" cy="228354"/>
            </a:xfrm>
            <a:prstGeom prst="rect">
              <a:avLst/>
            </a:prstGeom>
          </p:spPr>
        </p:pic>
        <p:pic>
          <p:nvPicPr>
            <p:cNvPr id="40" name="Graphique 39" descr="Base de données">
              <a:extLst>
                <a:ext uri="{FF2B5EF4-FFF2-40B4-BE49-F238E27FC236}">
                  <a16:creationId xmlns:a16="http://schemas.microsoft.com/office/drawing/2014/main" id="{CB073DF0-4157-4CA0-8477-028D141E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46511" y="634225"/>
              <a:ext cx="244254" cy="228354"/>
            </a:xfrm>
            <a:prstGeom prst="rect">
              <a:avLst/>
            </a:prstGeom>
          </p:spPr>
        </p:pic>
        <p:pic>
          <p:nvPicPr>
            <p:cNvPr id="41" name="Graphique 40" descr="Base de données">
              <a:extLst>
                <a:ext uri="{FF2B5EF4-FFF2-40B4-BE49-F238E27FC236}">
                  <a16:creationId xmlns:a16="http://schemas.microsoft.com/office/drawing/2014/main" id="{3ACC7015-51A0-4A2B-823A-0DBD60A3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869695" y="636431"/>
              <a:ext cx="226800" cy="226800"/>
            </a:xfrm>
            <a:prstGeom prst="rect">
              <a:avLst/>
            </a:prstGeom>
          </p:spPr>
        </p:pic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3CBF6411-2C37-40CC-9879-E7BD9CAB64B8}"/>
              </a:ext>
            </a:extLst>
          </p:cNvPr>
          <p:cNvSpPr txBox="1"/>
          <p:nvPr/>
        </p:nvSpPr>
        <p:spPr>
          <a:xfrm>
            <a:off x="1492796" y="246522"/>
            <a:ext cx="45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df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assemblage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des 9 jeux de données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951F9B4-5763-412D-B144-E6A19EFD821B}"/>
              </a:ext>
            </a:extLst>
          </p:cNvPr>
          <p:cNvSpPr txBox="1"/>
          <p:nvPr/>
        </p:nvSpPr>
        <p:spPr>
          <a:xfrm>
            <a:off x="4230477" y="6051808"/>
            <a:ext cx="706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suppression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des colonnes inutiles</a:t>
            </a:r>
          </a:p>
          <a:p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aggrégation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sur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customer_unique_id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91 133 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clients uniques)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1E92B6B-E862-4B77-8E17-B6DC291BC850}"/>
              </a:ext>
            </a:extLst>
          </p:cNvPr>
          <p:cNvSpPr txBox="1"/>
          <p:nvPr/>
        </p:nvSpPr>
        <p:spPr>
          <a:xfrm>
            <a:off x="8590407" y="3105168"/>
            <a:ext cx="209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</a:rPr>
              <a:t>df_clients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Graphique 46" descr="Base de données">
            <a:extLst>
              <a:ext uri="{FF2B5EF4-FFF2-40B4-BE49-F238E27FC236}">
                <a16:creationId xmlns:a16="http://schemas.microsoft.com/office/drawing/2014/main" id="{DC9D31B2-8FDA-4013-A52E-5EB3DB9729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39045" y="3659382"/>
            <a:ext cx="1124442" cy="1124442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F879FF6-0A31-4B63-8879-51CD6CB7BE59}"/>
              </a:ext>
            </a:extLst>
          </p:cNvPr>
          <p:cNvCxnSpPr/>
          <p:nvPr/>
        </p:nvCxnSpPr>
        <p:spPr>
          <a:xfrm>
            <a:off x="7755006" y="6247454"/>
            <a:ext cx="1620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94C1E1D8-8FE6-4D40-88B4-1F829547E549}"/>
              </a:ext>
            </a:extLst>
          </p:cNvPr>
          <p:cNvSpPr txBox="1"/>
          <p:nvPr/>
        </p:nvSpPr>
        <p:spPr>
          <a:xfrm>
            <a:off x="1373718" y="1994218"/>
            <a:ext cx="18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DONNÉE BRUTE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06344D7-8285-4A3A-A25F-E5E281C2DB31}"/>
              </a:ext>
            </a:extLst>
          </p:cNvPr>
          <p:cNvSpPr txBox="1"/>
          <p:nvPr/>
        </p:nvSpPr>
        <p:spPr>
          <a:xfrm>
            <a:off x="8282857" y="2430145"/>
            <a:ext cx="218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DONNÉE PRÉPARÉE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AFC711-8A81-4959-A8FB-8F310E0F9776}"/>
              </a:ext>
            </a:extLst>
          </p:cNvPr>
          <p:cNvSpPr/>
          <p:nvPr/>
        </p:nvSpPr>
        <p:spPr>
          <a:xfrm>
            <a:off x="6177121" y="60301"/>
            <a:ext cx="5981323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3F83625-0C3D-4C4D-8B78-B7D404D94198}"/>
              </a:ext>
            </a:extLst>
          </p:cNvPr>
          <p:cNvSpPr txBox="1"/>
          <p:nvPr/>
        </p:nvSpPr>
        <p:spPr>
          <a:xfrm>
            <a:off x="6395857" y="20695"/>
            <a:ext cx="6187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donnée brute à la donnée préparée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9F0921B-324E-4225-8744-601333CDEA03}"/>
              </a:ext>
            </a:extLst>
          </p:cNvPr>
          <p:cNvCxnSpPr>
            <a:cxnSpLocks/>
          </p:cNvCxnSpPr>
          <p:nvPr/>
        </p:nvCxnSpPr>
        <p:spPr>
          <a:xfrm>
            <a:off x="6047931" y="1645830"/>
            <a:ext cx="1908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aphique 45" descr="Base de données">
            <a:extLst>
              <a:ext uri="{FF2B5EF4-FFF2-40B4-BE49-F238E27FC236}">
                <a16:creationId xmlns:a16="http://schemas.microsoft.com/office/drawing/2014/main" id="{6521E1E2-0863-450F-8DE1-09A8959E26ED}"/>
              </a:ext>
            </a:extLst>
          </p:cNvPr>
          <p:cNvGrpSpPr/>
          <p:nvPr/>
        </p:nvGrpSpPr>
        <p:grpSpPr>
          <a:xfrm>
            <a:off x="8896016" y="1403904"/>
            <a:ext cx="655924" cy="421665"/>
            <a:chOff x="8402562" y="1065527"/>
            <a:chExt cx="655924" cy="421665"/>
          </a:xfrm>
          <a:solidFill>
            <a:srgbClr val="B5A7C5"/>
          </a:solidFill>
        </p:grpSpPr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9F561CF7-E026-47D0-8AC1-3D973E4FCFA8}"/>
                </a:ext>
              </a:extLst>
            </p:cNvPr>
            <p:cNvSpPr/>
            <p:nvPr/>
          </p:nvSpPr>
          <p:spPr>
            <a:xfrm>
              <a:off x="8402562" y="1065527"/>
              <a:ext cx="655924" cy="187407"/>
            </a:xfrm>
            <a:custGeom>
              <a:avLst/>
              <a:gdLst>
                <a:gd name="connsiteX0" fmla="*/ 655925 w 655924"/>
                <a:gd name="connsiteY0" fmla="*/ 93704 h 187407"/>
                <a:gd name="connsiteX1" fmla="*/ 327962 w 655924"/>
                <a:gd name="connsiteY1" fmla="*/ 187407 h 187407"/>
                <a:gd name="connsiteX2" fmla="*/ 0 w 655924"/>
                <a:gd name="connsiteY2" fmla="*/ 93704 h 187407"/>
                <a:gd name="connsiteX3" fmla="*/ 327962 w 655924"/>
                <a:gd name="connsiteY3" fmla="*/ 0 h 187407"/>
                <a:gd name="connsiteX4" fmla="*/ 655925 w 655924"/>
                <a:gd name="connsiteY4" fmla="*/ 93704 h 18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924" h="187407">
                  <a:moveTo>
                    <a:pt x="655925" y="93704"/>
                  </a:moveTo>
                  <a:cubicBezTo>
                    <a:pt x="655925" y="145455"/>
                    <a:pt x="509091" y="187407"/>
                    <a:pt x="327962" y="187407"/>
                  </a:cubicBezTo>
                  <a:cubicBezTo>
                    <a:pt x="146834" y="187407"/>
                    <a:pt x="0" y="145455"/>
                    <a:pt x="0" y="93704"/>
                  </a:cubicBezTo>
                  <a:cubicBezTo>
                    <a:pt x="0" y="41952"/>
                    <a:pt x="146834" y="0"/>
                    <a:pt x="327962" y="0"/>
                  </a:cubicBezTo>
                  <a:cubicBezTo>
                    <a:pt x="509091" y="0"/>
                    <a:pt x="655925" y="41952"/>
                    <a:pt x="655925" y="93704"/>
                  </a:cubicBezTo>
                  <a:close/>
                </a:path>
              </a:pathLst>
            </a:custGeom>
            <a:solidFill>
              <a:srgbClr val="B5A7C5"/>
            </a:solidFill>
            <a:ln w="11708" cap="flat">
              <a:solidFill>
                <a:srgbClr val="3A89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4A6759F1-E2BC-4521-AD59-78FD03CDD667}"/>
                </a:ext>
              </a:extLst>
            </p:cNvPr>
            <p:cNvSpPr/>
            <p:nvPr/>
          </p:nvSpPr>
          <p:spPr>
            <a:xfrm>
              <a:off x="8402562" y="1206082"/>
              <a:ext cx="655924" cy="281110"/>
            </a:xfrm>
            <a:custGeom>
              <a:avLst/>
              <a:gdLst>
                <a:gd name="connsiteX0" fmla="*/ 562221 w 655924"/>
                <a:gd name="connsiteY0" fmla="*/ 187407 h 281110"/>
                <a:gd name="connsiteX1" fmla="*/ 538795 w 655924"/>
                <a:gd name="connsiteY1" fmla="*/ 163981 h 281110"/>
                <a:gd name="connsiteX2" fmla="*/ 562221 w 655924"/>
                <a:gd name="connsiteY2" fmla="*/ 140555 h 281110"/>
                <a:gd name="connsiteX3" fmla="*/ 585647 w 655924"/>
                <a:gd name="connsiteY3" fmla="*/ 163981 h 281110"/>
                <a:gd name="connsiteX4" fmla="*/ 562221 w 655924"/>
                <a:gd name="connsiteY4" fmla="*/ 187407 h 281110"/>
                <a:gd name="connsiteX5" fmla="*/ 327962 w 655924"/>
                <a:gd name="connsiteY5" fmla="*/ 93704 h 281110"/>
                <a:gd name="connsiteX6" fmla="*/ 0 w 655924"/>
                <a:gd name="connsiteY6" fmla="*/ 0 h 281110"/>
                <a:gd name="connsiteX7" fmla="*/ 0 w 655924"/>
                <a:gd name="connsiteY7" fmla="*/ 187407 h 281110"/>
                <a:gd name="connsiteX8" fmla="*/ 327962 w 655924"/>
                <a:gd name="connsiteY8" fmla="*/ 281111 h 281110"/>
                <a:gd name="connsiteX9" fmla="*/ 655925 w 655924"/>
                <a:gd name="connsiteY9" fmla="*/ 187407 h 281110"/>
                <a:gd name="connsiteX10" fmla="*/ 655925 w 655924"/>
                <a:gd name="connsiteY10" fmla="*/ 0 h 281110"/>
                <a:gd name="connsiteX11" fmla="*/ 327962 w 655924"/>
                <a:gd name="connsiteY11" fmla="*/ 93704 h 28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5924" h="281110">
                  <a:moveTo>
                    <a:pt x="562221" y="187407"/>
                  </a:moveTo>
                  <a:cubicBezTo>
                    <a:pt x="548166" y="187407"/>
                    <a:pt x="538795" y="178037"/>
                    <a:pt x="538795" y="163981"/>
                  </a:cubicBezTo>
                  <a:cubicBezTo>
                    <a:pt x="538795" y="149926"/>
                    <a:pt x="548166" y="140555"/>
                    <a:pt x="562221" y="140555"/>
                  </a:cubicBezTo>
                  <a:cubicBezTo>
                    <a:pt x="576277" y="140555"/>
                    <a:pt x="585647" y="149926"/>
                    <a:pt x="585647" y="163981"/>
                  </a:cubicBezTo>
                  <a:cubicBezTo>
                    <a:pt x="585647" y="178037"/>
                    <a:pt x="576277" y="187407"/>
                    <a:pt x="562221" y="187407"/>
                  </a:cubicBezTo>
                  <a:close/>
                  <a:moveTo>
                    <a:pt x="327962" y="93704"/>
                  </a:moveTo>
                  <a:cubicBezTo>
                    <a:pt x="147583" y="93704"/>
                    <a:pt x="0" y="51537"/>
                    <a:pt x="0" y="0"/>
                  </a:cubicBezTo>
                  <a:lnTo>
                    <a:pt x="0" y="187407"/>
                  </a:lnTo>
                  <a:cubicBezTo>
                    <a:pt x="0" y="238944"/>
                    <a:pt x="147583" y="281111"/>
                    <a:pt x="327962" y="281111"/>
                  </a:cubicBezTo>
                  <a:cubicBezTo>
                    <a:pt x="508342" y="281111"/>
                    <a:pt x="655925" y="238944"/>
                    <a:pt x="655925" y="187407"/>
                  </a:cubicBezTo>
                  <a:lnTo>
                    <a:pt x="655925" y="0"/>
                  </a:lnTo>
                  <a:cubicBezTo>
                    <a:pt x="655925" y="51537"/>
                    <a:pt x="508342" y="93704"/>
                    <a:pt x="327962" y="93704"/>
                  </a:cubicBezTo>
                  <a:close/>
                </a:path>
              </a:pathLst>
            </a:custGeom>
            <a:solidFill>
              <a:srgbClr val="B5A7C5"/>
            </a:solidFill>
            <a:ln w="11708" cap="flat">
              <a:solidFill>
                <a:srgbClr val="3A89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6D4FA799-0015-41D2-886C-FA49AFC5AA5F}"/>
              </a:ext>
            </a:extLst>
          </p:cNvPr>
          <p:cNvSpPr txBox="1"/>
          <p:nvPr/>
        </p:nvSpPr>
        <p:spPr>
          <a:xfrm>
            <a:off x="8644909" y="585480"/>
            <a:ext cx="1512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</a:rPr>
              <a:t>df_rfm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94D046BC-648E-4895-8E92-E1596646DFA6}"/>
              </a:ext>
            </a:extLst>
          </p:cNvPr>
          <p:cNvCxnSpPr>
            <a:cxnSpLocks/>
          </p:cNvCxnSpPr>
          <p:nvPr/>
        </p:nvCxnSpPr>
        <p:spPr>
          <a:xfrm flipV="1">
            <a:off x="5612256" y="1660169"/>
            <a:ext cx="450730" cy="71113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224F2C0-6DB5-40C1-BCB2-381CC8E7BB6E}"/>
              </a:ext>
            </a:extLst>
          </p:cNvPr>
          <p:cNvCxnSpPr>
            <a:cxnSpLocks/>
          </p:cNvCxnSpPr>
          <p:nvPr/>
        </p:nvCxnSpPr>
        <p:spPr>
          <a:xfrm flipH="1" flipV="1">
            <a:off x="9350799" y="5178436"/>
            <a:ext cx="0" cy="10800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 : bas 52">
            <a:extLst>
              <a:ext uri="{FF2B5EF4-FFF2-40B4-BE49-F238E27FC236}">
                <a16:creationId xmlns:a16="http://schemas.microsoft.com/office/drawing/2014/main" id="{E3F451A0-38FD-470D-BE5D-1AB72F8A69DF}"/>
              </a:ext>
            </a:extLst>
          </p:cNvPr>
          <p:cNvSpPr/>
          <p:nvPr/>
        </p:nvSpPr>
        <p:spPr>
          <a:xfrm rot="16200000">
            <a:off x="8219024" y="1379040"/>
            <a:ext cx="347989" cy="58125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7EC1B5C-A415-4988-8B32-81B46D10C410}"/>
              </a:ext>
            </a:extLst>
          </p:cNvPr>
          <p:cNvSpPr txBox="1"/>
          <p:nvPr/>
        </p:nvSpPr>
        <p:spPr>
          <a:xfrm>
            <a:off x="8618649" y="1850735"/>
            <a:ext cx="151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3 variables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003E76B-4E0B-4963-87D2-D94B10ACDBC3}"/>
              </a:ext>
            </a:extLst>
          </p:cNvPr>
          <p:cNvSpPr txBox="1"/>
          <p:nvPr/>
        </p:nvSpPr>
        <p:spPr>
          <a:xfrm>
            <a:off x="8719120" y="4727752"/>
            <a:ext cx="151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17 variables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6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2D10F4-2A1A-4CB0-8554-74D1792E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6274"/>
            <a:ext cx="48212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527D71-CA8D-4566-842D-6BA98D9EF3D9}"/>
              </a:ext>
            </a:extLst>
          </p:cNvPr>
          <p:cNvSpPr txBox="1"/>
          <p:nvPr/>
        </p:nvSpPr>
        <p:spPr>
          <a:xfrm>
            <a:off x="2468136" y="0"/>
            <a:ext cx="7120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Segmentation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046A24-59DD-430E-9036-A264C3321759}"/>
              </a:ext>
            </a:extLst>
          </p:cNvPr>
          <p:cNvSpPr txBox="1"/>
          <p:nvPr/>
        </p:nvSpPr>
        <p:spPr>
          <a:xfrm>
            <a:off x="1786764" y="3891067"/>
            <a:ext cx="71204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Modèles d’apprentissage non supervisé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99E641C-1C39-4740-B6B6-C867519214A8}"/>
              </a:ext>
            </a:extLst>
          </p:cNvPr>
          <p:cNvSpPr/>
          <p:nvPr/>
        </p:nvSpPr>
        <p:spPr>
          <a:xfrm>
            <a:off x="1014183" y="1146358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950750-3E9C-4704-BC2F-4A20B43FDEFA}"/>
              </a:ext>
            </a:extLst>
          </p:cNvPr>
          <p:cNvSpPr txBox="1"/>
          <p:nvPr/>
        </p:nvSpPr>
        <p:spPr>
          <a:xfrm>
            <a:off x="1066764" y="1125010"/>
            <a:ext cx="54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sz="28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7EAB87-CD42-4B42-86B9-078F00AFD296}"/>
              </a:ext>
            </a:extLst>
          </p:cNvPr>
          <p:cNvSpPr txBox="1"/>
          <p:nvPr/>
        </p:nvSpPr>
        <p:spPr>
          <a:xfrm>
            <a:off x="1786764" y="1122659"/>
            <a:ext cx="3310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RFM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30992F1-0953-468A-981B-5D78C75B14F0}"/>
              </a:ext>
            </a:extLst>
          </p:cNvPr>
          <p:cNvSpPr/>
          <p:nvPr/>
        </p:nvSpPr>
        <p:spPr>
          <a:xfrm>
            <a:off x="1033263" y="3874287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F53B6B-F919-4754-9B71-E1E0EB6314A4}"/>
              </a:ext>
            </a:extLst>
          </p:cNvPr>
          <p:cNvSpPr txBox="1"/>
          <p:nvPr/>
        </p:nvSpPr>
        <p:spPr>
          <a:xfrm>
            <a:off x="1095602" y="3845762"/>
            <a:ext cx="511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2800" b="1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33B1939-49D8-4448-832A-5E10C3F3341B}"/>
              </a:ext>
            </a:extLst>
          </p:cNvPr>
          <p:cNvGrpSpPr/>
          <p:nvPr/>
        </p:nvGrpSpPr>
        <p:grpSpPr>
          <a:xfrm>
            <a:off x="5954495" y="1971210"/>
            <a:ext cx="2256311" cy="1396216"/>
            <a:chOff x="4672558" y="1483035"/>
            <a:chExt cx="2256311" cy="1396216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008E045-3E2E-48AC-A508-FD3D1B7B7729}"/>
                </a:ext>
              </a:extLst>
            </p:cNvPr>
            <p:cNvSpPr/>
            <p:nvPr/>
          </p:nvSpPr>
          <p:spPr>
            <a:xfrm>
              <a:off x="5393894" y="1790930"/>
              <a:ext cx="576000" cy="57769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114D444-04B5-457E-916A-DF6CCB7A6788}"/>
                </a:ext>
              </a:extLst>
            </p:cNvPr>
            <p:cNvSpPr/>
            <p:nvPr/>
          </p:nvSpPr>
          <p:spPr>
            <a:xfrm>
              <a:off x="5213736" y="2049232"/>
              <a:ext cx="576000" cy="577694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8A5EB2A-20F6-4E5E-BD8E-14687F2EA1B0}"/>
                </a:ext>
              </a:extLst>
            </p:cNvPr>
            <p:cNvSpPr/>
            <p:nvPr/>
          </p:nvSpPr>
          <p:spPr>
            <a:xfrm>
              <a:off x="5609578" y="2038566"/>
              <a:ext cx="576000" cy="57769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FE9DCD8-D393-47FF-BC5F-6BA6AA3F5738}"/>
                </a:ext>
              </a:extLst>
            </p:cNvPr>
            <p:cNvSpPr txBox="1"/>
            <p:nvPr/>
          </p:nvSpPr>
          <p:spPr>
            <a:xfrm>
              <a:off x="5192196" y="1483035"/>
              <a:ext cx="1217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récence</a:t>
              </a:r>
              <a:endParaRPr lang="fr-FR" sz="1600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82F5899-CB5F-4F98-BD71-A11795143444}"/>
                </a:ext>
              </a:extLst>
            </p:cNvPr>
            <p:cNvSpPr txBox="1"/>
            <p:nvPr/>
          </p:nvSpPr>
          <p:spPr>
            <a:xfrm>
              <a:off x="4672558" y="2540697"/>
              <a:ext cx="1217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fréquence</a:t>
              </a:r>
              <a:endParaRPr lang="fr-FR" sz="1600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A5DC208-8C9E-45D0-9CA0-351485AC1DD4}"/>
                </a:ext>
              </a:extLst>
            </p:cNvPr>
            <p:cNvSpPr txBox="1"/>
            <p:nvPr/>
          </p:nvSpPr>
          <p:spPr>
            <a:xfrm>
              <a:off x="5711246" y="2534877"/>
              <a:ext cx="12176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montant</a:t>
              </a:r>
              <a:endParaRPr lang="fr-FR" sz="1600" dirty="0"/>
            </a:p>
          </p:txBody>
        </p:sp>
      </p:grpSp>
      <p:grpSp>
        <p:nvGrpSpPr>
          <p:cNvPr id="23" name="Graphique 45" descr="Base de données">
            <a:extLst>
              <a:ext uri="{FF2B5EF4-FFF2-40B4-BE49-F238E27FC236}">
                <a16:creationId xmlns:a16="http://schemas.microsoft.com/office/drawing/2014/main" id="{8BED00C5-B8CE-484D-830F-6ECE2112992E}"/>
              </a:ext>
            </a:extLst>
          </p:cNvPr>
          <p:cNvGrpSpPr/>
          <p:nvPr/>
        </p:nvGrpSpPr>
        <p:grpSpPr>
          <a:xfrm>
            <a:off x="3426242" y="2634825"/>
            <a:ext cx="655924" cy="421665"/>
            <a:chOff x="8402562" y="1065527"/>
            <a:chExt cx="655924" cy="421665"/>
          </a:xfrm>
          <a:solidFill>
            <a:srgbClr val="B5A7C5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6148922F-767E-4DF4-8245-7B8EFB28E93C}"/>
                </a:ext>
              </a:extLst>
            </p:cNvPr>
            <p:cNvSpPr/>
            <p:nvPr/>
          </p:nvSpPr>
          <p:spPr>
            <a:xfrm>
              <a:off x="8402562" y="1065527"/>
              <a:ext cx="655924" cy="187407"/>
            </a:xfrm>
            <a:custGeom>
              <a:avLst/>
              <a:gdLst>
                <a:gd name="connsiteX0" fmla="*/ 655925 w 655924"/>
                <a:gd name="connsiteY0" fmla="*/ 93704 h 187407"/>
                <a:gd name="connsiteX1" fmla="*/ 327962 w 655924"/>
                <a:gd name="connsiteY1" fmla="*/ 187407 h 187407"/>
                <a:gd name="connsiteX2" fmla="*/ 0 w 655924"/>
                <a:gd name="connsiteY2" fmla="*/ 93704 h 187407"/>
                <a:gd name="connsiteX3" fmla="*/ 327962 w 655924"/>
                <a:gd name="connsiteY3" fmla="*/ 0 h 187407"/>
                <a:gd name="connsiteX4" fmla="*/ 655925 w 655924"/>
                <a:gd name="connsiteY4" fmla="*/ 93704 h 18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924" h="187407">
                  <a:moveTo>
                    <a:pt x="655925" y="93704"/>
                  </a:moveTo>
                  <a:cubicBezTo>
                    <a:pt x="655925" y="145455"/>
                    <a:pt x="509091" y="187407"/>
                    <a:pt x="327962" y="187407"/>
                  </a:cubicBezTo>
                  <a:cubicBezTo>
                    <a:pt x="146834" y="187407"/>
                    <a:pt x="0" y="145455"/>
                    <a:pt x="0" y="93704"/>
                  </a:cubicBezTo>
                  <a:cubicBezTo>
                    <a:pt x="0" y="41952"/>
                    <a:pt x="146834" y="0"/>
                    <a:pt x="327962" y="0"/>
                  </a:cubicBezTo>
                  <a:cubicBezTo>
                    <a:pt x="509091" y="0"/>
                    <a:pt x="655925" y="41952"/>
                    <a:pt x="655925" y="93704"/>
                  </a:cubicBezTo>
                  <a:close/>
                </a:path>
              </a:pathLst>
            </a:custGeom>
            <a:solidFill>
              <a:srgbClr val="B5A7C5"/>
            </a:solidFill>
            <a:ln w="11708" cap="flat">
              <a:solidFill>
                <a:srgbClr val="3A89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E2E5C76E-703C-4E88-BC7B-40AEE9EA9D5A}"/>
                </a:ext>
              </a:extLst>
            </p:cNvPr>
            <p:cNvSpPr/>
            <p:nvPr/>
          </p:nvSpPr>
          <p:spPr>
            <a:xfrm>
              <a:off x="8402562" y="1206082"/>
              <a:ext cx="655924" cy="281110"/>
            </a:xfrm>
            <a:custGeom>
              <a:avLst/>
              <a:gdLst>
                <a:gd name="connsiteX0" fmla="*/ 562221 w 655924"/>
                <a:gd name="connsiteY0" fmla="*/ 187407 h 281110"/>
                <a:gd name="connsiteX1" fmla="*/ 538795 w 655924"/>
                <a:gd name="connsiteY1" fmla="*/ 163981 h 281110"/>
                <a:gd name="connsiteX2" fmla="*/ 562221 w 655924"/>
                <a:gd name="connsiteY2" fmla="*/ 140555 h 281110"/>
                <a:gd name="connsiteX3" fmla="*/ 585647 w 655924"/>
                <a:gd name="connsiteY3" fmla="*/ 163981 h 281110"/>
                <a:gd name="connsiteX4" fmla="*/ 562221 w 655924"/>
                <a:gd name="connsiteY4" fmla="*/ 187407 h 281110"/>
                <a:gd name="connsiteX5" fmla="*/ 327962 w 655924"/>
                <a:gd name="connsiteY5" fmla="*/ 93704 h 281110"/>
                <a:gd name="connsiteX6" fmla="*/ 0 w 655924"/>
                <a:gd name="connsiteY6" fmla="*/ 0 h 281110"/>
                <a:gd name="connsiteX7" fmla="*/ 0 w 655924"/>
                <a:gd name="connsiteY7" fmla="*/ 187407 h 281110"/>
                <a:gd name="connsiteX8" fmla="*/ 327962 w 655924"/>
                <a:gd name="connsiteY8" fmla="*/ 281111 h 281110"/>
                <a:gd name="connsiteX9" fmla="*/ 655925 w 655924"/>
                <a:gd name="connsiteY9" fmla="*/ 187407 h 281110"/>
                <a:gd name="connsiteX10" fmla="*/ 655925 w 655924"/>
                <a:gd name="connsiteY10" fmla="*/ 0 h 281110"/>
                <a:gd name="connsiteX11" fmla="*/ 327962 w 655924"/>
                <a:gd name="connsiteY11" fmla="*/ 93704 h 28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5924" h="281110">
                  <a:moveTo>
                    <a:pt x="562221" y="187407"/>
                  </a:moveTo>
                  <a:cubicBezTo>
                    <a:pt x="548166" y="187407"/>
                    <a:pt x="538795" y="178037"/>
                    <a:pt x="538795" y="163981"/>
                  </a:cubicBezTo>
                  <a:cubicBezTo>
                    <a:pt x="538795" y="149926"/>
                    <a:pt x="548166" y="140555"/>
                    <a:pt x="562221" y="140555"/>
                  </a:cubicBezTo>
                  <a:cubicBezTo>
                    <a:pt x="576277" y="140555"/>
                    <a:pt x="585647" y="149926"/>
                    <a:pt x="585647" y="163981"/>
                  </a:cubicBezTo>
                  <a:cubicBezTo>
                    <a:pt x="585647" y="178037"/>
                    <a:pt x="576277" y="187407"/>
                    <a:pt x="562221" y="187407"/>
                  </a:cubicBezTo>
                  <a:close/>
                  <a:moveTo>
                    <a:pt x="327962" y="93704"/>
                  </a:moveTo>
                  <a:cubicBezTo>
                    <a:pt x="147583" y="93704"/>
                    <a:pt x="0" y="51537"/>
                    <a:pt x="0" y="0"/>
                  </a:cubicBezTo>
                  <a:lnTo>
                    <a:pt x="0" y="187407"/>
                  </a:lnTo>
                  <a:cubicBezTo>
                    <a:pt x="0" y="238944"/>
                    <a:pt x="147583" y="281111"/>
                    <a:pt x="327962" y="281111"/>
                  </a:cubicBezTo>
                  <a:cubicBezTo>
                    <a:pt x="508342" y="281111"/>
                    <a:pt x="655925" y="238944"/>
                    <a:pt x="655925" y="187407"/>
                  </a:cubicBezTo>
                  <a:lnTo>
                    <a:pt x="655925" y="0"/>
                  </a:lnTo>
                  <a:cubicBezTo>
                    <a:pt x="655925" y="51537"/>
                    <a:pt x="508342" y="93704"/>
                    <a:pt x="327962" y="93704"/>
                  </a:cubicBezTo>
                  <a:close/>
                </a:path>
              </a:pathLst>
            </a:custGeom>
            <a:solidFill>
              <a:srgbClr val="B5A7C5"/>
            </a:solidFill>
            <a:ln w="11708" cap="flat">
              <a:solidFill>
                <a:srgbClr val="3A899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8CEC889-9B21-48B9-8491-ADEAFD56FEC8}"/>
              </a:ext>
            </a:extLst>
          </p:cNvPr>
          <p:cNvSpPr txBox="1"/>
          <p:nvPr/>
        </p:nvSpPr>
        <p:spPr>
          <a:xfrm>
            <a:off x="3175135" y="1816401"/>
            <a:ext cx="1512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</a:rPr>
              <a:t>df_rfm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FF293D5-8B82-4DF1-B8CD-8F1B560BF057}"/>
              </a:ext>
            </a:extLst>
          </p:cNvPr>
          <p:cNvSpPr txBox="1"/>
          <p:nvPr/>
        </p:nvSpPr>
        <p:spPr>
          <a:xfrm>
            <a:off x="3148875" y="3081656"/>
            <a:ext cx="151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3 variables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4D71EABD-46B2-41F1-80C1-80BD136EB792}"/>
              </a:ext>
            </a:extLst>
          </p:cNvPr>
          <p:cNvSpPr/>
          <p:nvPr/>
        </p:nvSpPr>
        <p:spPr>
          <a:xfrm rot="16200000">
            <a:off x="5018827" y="2536028"/>
            <a:ext cx="347989" cy="58125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9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C53F4605-CF71-4BEE-B71D-B7F6947D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95" y="5133377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7125377B-1EB3-4087-A030-BD8B56750936}"/>
              </a:ext>
            </a:extLst>
          </p:cNvPr>
          <p:cNvSpPr txBox="1"/>
          <p:nvPr/>
        </p:nvSpPr>
        <p:spPr>
          <a:xfrm>
            <a:off x="3013669" y="4514861"/>
            <a:ext cx="209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</a:rPr>
              <a:t>df_clients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2" name="Graphique 31" descr="Base de données">
            <a:extLst>
              <a:ext uri="{FF2B5EF4-FFF2-40B4-BE49-F238E27FC236}">
                <a16:creationId xmlns:a16="http://schemas.microsoft.com/office/drawing/2014/main" id="{E41144F0-22D5-4EF0-B06C-BC88C4611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307" y="5069075"/>
            <a:ext cx="1124442" cy="112444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638E9D2B-0D0C-456A-9774-7BB0F09A97B2}"/>
              </a:ext>
            </a:extLst>
          </p:cNvPr>
          <p:cNvSpPr txBox="1"/>
          <p:nvPr/>
        </p:nvSpPr>
        <p:spPr>
          <a:xfrm>
            <a:off x="3142382" y="6137445"/>
            <a:ext cx="151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17 variables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07F659B1-2DA0-449A-A6ED-9C1D591590C6}"/>
              </a:ext>
            </a:extLst>
          </p:cNvPr>
          <p:cNvSpPr/>
          <p:nvPr/>
        </p:nvSpPr>
        <p:spPr>
          <a:xfrm rot="16200000">
            <a:off x="5026570" y="5435679"/>
            <a:ext cx="347989" cy="58125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633E94-EFC5-439C-A7B7-18AA36584869}"/>
              </a:ext>
            </a:extLst>
          </p:cNvPr>
          <p:cNvSpPr txBox="1"/>
          <p:nvPr/>
        </p:nvSpPr>
        <p:spPr>
          <a:xfrm>
            <a:off x="9634118" y="1431680"/>
            <a:ext cx="23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SEGMENTATION CLIENTÈLE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4CFF9E2-A9D8-4DF0-A873-0957204DBAF7}"/>
              </a:ext>
            </a:extLst>
          </p:cNvPr>
          <p:cNvGrpSpPr/>
          <p:nvPr/>
        </p:nvGrpSpPr>
        <p:grpSpPr>
          <a:xfrm>
            <a:off x="9629445" y="2599262"/>
            <a:ext cx="1668732" cy="2438819"/>
            <a:chOff x="10194898" y="2570726"/>
            <a:chExt cx="1041949" cy="1689764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0AF03B71-B5EC-4E28-BA43-34F78CB99A6D}"/>
                </a:ext>
              </a:extLst>
            </p:cNvPr>
            <p:cNvSpPr/>
            <p:nvPr/>
          </p:nvSpPr>
          <p:spPr>
            <a:xfrm>
              <a:off x="10703447" y="3039634"/>
              <a:ext cx="533400" cy="2884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D95EACB-E0BD-4AC2-A49B-BF23ACB31DEC}"/>
                </a:ext>
              </a:extLst>
            </p:cNvPr>
            <p:cNvSpPr/>
            <p:nvPr/>
          </p:nvSpPr>
          <p:spPr>
            <a:xfrm>
              <a:off x="10701212" y="2570726"/>
              <a:ext cx="533400" cy="288461"/>
            </a:xfrm>
            <a:prstGeom prst="ellipse">
              <a:avLst/>
            </a:prstGeom>
            <a:solidFill>
              <a:srgbClr val="4C6E8C"/>
            </a:solidFill>
            <a:ln>
              <a:solidFill>
                <a:srgbClr val="4C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F935E311-85FC-4FDD-87FA-FEF6E9B9956B}"/>
                </a:ext>
              </a:extLst>
            </p:cNvPr>
            <p:cNvSpPr/>
            <p:nvPr/>
          </p:nvSpPr>
          <p:spPr>
            <a:xfrm>
              <a:off x="10701212" y="3500728"/>
              <a:ext cx="533400" cy="288461"/>
            </a:xfrm>
            <a:prstGeom prst="ellipse">
              <a:avLst/>
            </a:prstGeom>
            <a:solidFill>
              <a:srgbClr val="F2EC00"/>
            </a:solidFill>
            <a:ln>
              <a:solidFill>
                <a:srgbClr val="F2E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8E1FFD0-8324-476B-A171-C2B2A6AFC14A}"/>
                </a:ext>
              </a:extLst>
            </p:cNvPr>
            <p:cNvSpPr/>
            <p:nvPr/>
          </p:nvSpPr>
          <p:spPr>
            <a:xfrm>
              <a:off x="10701491" y="3972029"/>
              <a:ext cx="533400" cy="2884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0A008089-2879-4BEC-AB90-B619EAD5B63C}"/>
                </a:ext>
              </a:extLst>
            </p:cNvPr>
            <p:cNvCxnSpPr/>
            <p:nvPr/>
          </p:nvCxnSpPr>
          <p:spPr>
            <a:xfrm flipV="1">
              <a:off x="10201013" y="2854513"/>
              <a:ext cx="397732" cy="5107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A488D645-B2C5-4310-9EC5-3D9A5F632B32}"/>
                </a:ext>
              </a:extLst>
            </p:cNvPr>
            <p:cNvCxnSpPr/>
            <p:nvPr/>
          </p:nvCxnSpPr>
          <p:spPr>
            <a:xfrm flipV="1">
              <a:off x="10198602" y="3238556"/>
              <a:ext cx="402553" cy="1143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7C3BCB94-5752-4D28-A268-7C52F7B3D12E}"/>
                </a:ext>
              </a:extLst>
            </p:cNvPr>
            <p:cNvCxnSpPr/>
            <p:nvPr/>
          </p:nvCxnSpPr>
          <p:spPr>
            <a:xfrm>
              <a:off x="10194898" y="3352856"/>
              <a:ext cx="403847" cy="21200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38A116B7-3653-47DB-9BBD-86437C4A9C41}"/>
                </a:ext>
              </a:extLst>
            </p:cNvPr>
            <p:cNvCxnSpPr/>
            <p:nvPr/>
          </p:nvCxnSpPr>
          <p:spPr>
            <a:xfrm>
              <a:off x="10201013" y="3352856"/>
              <a:ext cx="397732" cy="6191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Accolade ouvrante 44">
            <a:extLst>
              <a:ext uri="{FF2B5EF4-FFF2-40B4-BE49-F238E27FC236}">
                <a16:creationId xmlns:a16="http://schemas.microsoft.com/office/drawing/2014/main" id="{720D6608-3F78-485C-8149-6611692A0803}"/>
              </a:ext>
            </a:extLst>
          </p:cNvPr>
          <p:cNvSpPr/>
          <p:nvPr/>
        </p:nvSpPr>
        <p:spPr>
          <a:xfrm rot="10800000">
            <a:off x="8209802" y="1287584"/>
            <a:ext cx="464860" cy="5098689"/>
          </a:xfrm>
          <a:prstGeom prst="leftBrace">
            <a:avLst>
              <a:gd name="adj1" fmla="val 8333"/>
              <a:gd name="adj2" fmla="val 50935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E991D188-16D2-453B-8795-BBC15C2B399F}"/>
              </a:ext>
            </a:extLst>
          </p:cNvPr>
          <p:cNvSpPr/>
          <p:nvPr/>
        </p:nvSpPr>
        <p:spPr>
          <a:xfrm rot="16200000">
            <a:off x="9039979" y="3467424"/>
            <a:ext cx="382788" cy="58125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59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2D1113-ED42-420A-9250-FED6F0A4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62852"/>
            <a:ext cx="42215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DE1B48-2D5F-49CA-BA1D-ACC7059D51B8}"/>
              </a:ext>
            </a:extLst>
          </p:cNvPr>
          <p:cNvSpPr txBox="1"/>
          <p:nvPr/>
        </p:nvSpPr>
        <p:spPr>
          <a:xfrm>
            <a:off x="3541928" y="2591340"/>
            <a:ext cx="6097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RFM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EEF7FA-13DC-408D-9054-903E246C51DE}"/>
              </a:ext>
            </a:extLst>
          </p:cNvPr>
          <p:cNvSpPr/>
          <p:nvPr/>
        </p:nvSpPr>
        <p:spPr>
          <a:xfrm>
            <a:off x="5821070" y="964479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927F37-0AB6-422F-AF79-BFE548CC936A}"/>
              </a:ext>
            </a:extLst>
          </p:cNvPr>
          <p:cNvSpPr txBox="1"/>
          <p:nvPr/>
        </p:nvSpPr>
        <p:spPr>
          <a:xfrm>
            <a:off x="6206625" y="1176647"/>
            <a:ext cx="10544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292818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D4A6A2-7051-4942-B797-885C4F5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81" y="5991664"/>
            <a:ext cx="37688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250DD8-D65F-46FA-B1EA-D67A6588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0" y="2049374"/>
            <a:ext cx="6473230" cy="1980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EC1BEA-9210-4292-905B-42E9016F784F}"/>
              </a:ext>
            </a:extLst>
          </p:cNvPr>
          <p:cNvSpPr/>
          <p:nvPr/>
        </p:nvSpPr>
        <p:spPr>
          <a:xfrm>
            <a:off x="846485" y="204291"/>
            <a:ext cx="5395124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FFE598-86DA-4789-9491-9B8DB17A8D20}"/>
              </a:ext>
            </a:extLst>
          </p:cNvPr>
          <p:cNvSpPr txBox="1"/>
          <p:nvPr/>
        </p:nvSpPr>
        <p:spPr>
          <a:xfrm>
            <a:off x="972495" y="153908"/>
            <a:ext cx="527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RFM Score et segmentation de clients</a:t>
            </a:r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5964C9A9-74A5-45C5-A6D5-6139E1FABD15}"/>
              </a:ext>
            </a:extLst>
          </p:cNvPr>
          <p:cNvSpPr/>
          <p:nvPr/>
        </p:nvSpPr>
        <p:spPr>
          <a:xfrm>
            <a:off x="2643612" y="1837858"/>
            <a:ext cx="1810693" cy="2362955"/>
          </a:xfrm>
          <a:prstGeom prst="flowChartProcess">
            <a:avLst/>
          </a:prstGeom>
          <a:solidFill>
            <a:srgbClr val="B0565D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F04EE2B-FF6B-45E2-A7F6-846DD504E3B8}"/>
              </a:ext>
            </a:extLst>
          </p:cNvPr>
          <p:cNvSpPr txBox="1"/>
          <p:nvPr/>
        </p:nvSpPr>
        <p:spPr>
          <a:xfrm>
            <a:off x="3199275" y="1362768"/>
            <a:ext cx="94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F M</a:t>
            </a:r>
            <a:endParaRPr lang="fr-FR" dirty="0"/>
          </a:p>
        </p:txBody>
      </p:sp>
      <p:sp>
        <p:nvSpPr>
          <p:cNvPr id="11" name="Organigramme : Procédé 10">
            <a:extLst>
              <a:ext uri="{FF2B5EF4-FFF2-40B4-BE49-F238E27FC236}">
                <a16:creationId xmlns:a16="http://schemas.microsoft.com/office/drawing/2014/main" id="{3DFBBF9F-07CE-4218-A40F-3C9200609B89}"/>
              </a:ext>
            </a:extLst>
          </p:cNvPr>
          <p:cNvSpPr/>
          <p:nvPr/>
        </p:nvSpPr>
        <p:spPr>
          <a:xfrm>
            <a:off x="6009992" y="1858228"/>
            <a:ext cx="481343" cy="2362955"/>
          </a:xfrm>
          <a:prstGeom prst="flowChartProcess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Procédé 11">
            <a:extLst>
              <a:ext uri="{FF2B5EF4-FFF2-40B4-BE49-F238E27FC236}">
                <a16:creationId xmlns:a16="http://schemas.microsoft.com/office/drawing/2014/main" id="{BC9C935D-AB30-4194-AB3F-659F9A823B7D}"/>
              </a:ext>
            </a:extLst>
          </p:cNvPr>
          <p:cNvSpPr/>
          <p:nvPr/>
        </p:nvSpPr>
        <p:spPr>
          <a:xfrm>
            <a:off x="6491335" y="1858228"/>
            <a:ext cx="5377758" cy="2362955"/>
          </a:xfrm>
          <a:prstGeom prst="flowChartProcess">
            <a:avLst/>
          </a:prstGeom>
          <a:solidFill>
            <a:schemeClr val="accent4">
              <a:lumMod val="75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8DB9F6-700C-468F-B74E-91B40B1828BB}"/>
              </a:ext>
            </a:extLst>
          </p:cNvPr>
          <p:cNvSpPr txBox="1"/>
          <p:nvPr/>
        </p:nvSpPr>
        <p:spPr>
          <a:xfrm>
            <a:off x="5576367" y="1399803"/>
            <a:ext cx="1358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RFM Score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863C09F-2FF6-4EB8-9474-8878DDA0332F}"/>
              </a:ext>
            </a:extLst>
          </p:cNvPr>
          <p:cNvSpPr txBox="1"/>
          <p:nvPr/>
        </p:nvSpPr>
        <p:spPr>
          <a:xfrm>
            <a:off x="8562499" y="1399803"/>
            <a:ext cx="2696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clients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Flèche : courbe vers le haut 14">
            <a:extLst>
              <a:ext uri="{FF2B5EF4-FFF2-40B4-BE49-F238E27FC236}">
                <a16:creationId xmlns:a16="http://schemas.microsoft.com/office/drawing/2014/main" id="{8175A2FE-BB16-4D0B-B7CB-1D212381A00F}"/>
              </a:ext>
            </a:extLst>
          </p:cNvPr>
          <p:cNvSpPr/>
          <p:nvPr/>
        </p:nvSpPr>
        <p:spPr>
          <a:xfrm>
            <a:off x="4141964" y="4300401"/>
            <a:ext cx="2032499" cy="316871"/>
          </a:xfrm>
          <a:prstGeom prst="curvedUp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EA4413-3618-45EB-9B38-4789E9353403}"/>
              </a:ext>
            </a:extLst>
          </p:cNvPr>
          <p:cNvSpPr txBox="1"/>
          <p:nvPr/>
        </p:nvSpPr>
        <p:spPr>
          <a:xfrm>
            <a:off x="3911097" y="4714360"/>
            <a:ext cx="289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découpage en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quartiles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3">
                    <a:lumMod val="50000"/>
                  </a:schemeClr>
                </a:solidFill>
              </a:rPr>
              <a:t>Récence </a:t>
            </a:r>
            <a:r>
              <a:rPr lang="fr-FR" sz="1400" dirty="0">
                <a:solidFill>
                  <a:schemeClr val="accent3">
                    <a:lumMod val="50000"/>
                  </a:schemeClr>
                </a:solidFill>
              </a:rPr>
              <a:t>(1, 2, 3, ou 4)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3">
                    <a:lumMod val="50000"/>
                  </a:schemeClr>
                </a:solidFill>
              </a:rPr>
              <a:t>Fréquence </a:t>
            </a:r>
            <a:r>
              <a:rPr lang="fr-FR" sz="1400" dirty="0">
                <a:solidFill>
                  <a:schemeClr val="accent3">
                    <a:lumMod val="50000"/>
                  </a:schemeClr>
                </a:solidFill>
              </a:rPr>
              <a:t>(1, 2, 3, ou 4)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3">
                    <a:lumMod val="50000"/>
                  </a:schemeClr>
                </a:solidFill>
              </a:rPr>
              <a:t>Montant </a:t>
            </a:r>
            <a:r>
              <a:rPr lang="fr-FR" sz="1400" dirty="0">
                <a:solidFill>
                  <a:schemeClr val="accent3">
                    <a:lumMod val="50000"/>
                  </a:schemeClr>
                </a:solidFill>
              </a:rPr>
              <a:t>(1, 2, 3, ou 4)</a:t>
            </a:r>
            <a:endParaRPr lang="fr-FR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9B88ED6-9FB4-4D0D-9C33-B32973783274}"/>
              </a:ext>
            </a:extLst>
          </p:cNvPr>
          <p:cNvSpPr/>
          <p:nvPr/>
        </p:nvSpPr>
        <p:spPr>
          <a:xfrm>
            <a:off x="6491335" y="4811921"/>
            <a:ext cx="313851" cy="224074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4D4670-CE1D-4C23-B053-DB9C0CFBA628}"/>
              </a:ext>
            </a:extLst>
          </p:cNvPr>
          <p:cNvSpPr txBox="1"/>
          <p:nvPr/>
        </p:nvSpPr>
        <p:spPr>
          <a:xfrm>
            <a:off x="6934957" y="4714360"/>
            <a:ext cx="2580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50000"/>
                  </a:schemeClr>
                </a:solidFill>
              </a:rPr>
              <a:t>création du </a:t>
            </a:r>
            <a:r>
              <a:rPr lang="fr-FR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RFM Score</a:t>
            </a:r>
            <a:endParaRPr lang="fr-FR" sz="16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400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2F2F0"/>
                </a:highlight>
              </a:rPr>
              <a:t>X</a:t>
            </a:r>
            <a:r>
              <a:rPr lang="fr-FR" sz="2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  </a:t>
            </a:r>
            <a:r>
              <a:rPr lang="fr-FR" sz="24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X</a:t>
            </a:r>
            <a:r>
              <a:rPr lang="fr-FR" sz="2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  </a:t>
            </a:r>
            <a:r>
              <a:rPr lang="fr-FR" sz="24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X</a:t>
            </a:r>
            <a:endParaRPr lang="fr-FR" sz="24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2F2F0"/>
              </a:highlight>
            </a:endParaRPr>
          </a:p>
          <a:p>
            <a:r>
              <a:rPr lang="fr-FR" i="1" dirty="0">
                <a:solidFill>
                  <a:schemeClr val="accent3">
                    <a:lumMod val="50000"/>
                  </a:schemeClr>
                </a:solidFill>
                <a:highlight>
                  <a:srgbClr val="F2F2F0"/>
                </a:highlight>
              </a:rPr>
              <a:t>               R   F  M</a:t>
            </a:r>
          </a:p>
          <a:p>
            <a:pPr algn="ctr"/>
            <a:endParaRPr lang="fr-FR" sz="8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: valeur de 2 à 4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0B1717-F142-4010-8A26-FCA6C30C1054}"/>
              </a:ext>
            </a:extLst>
          </p:cNvPr>
          <p:cNvSpPr txBox="1"/>
          <p:nvPr/>
        </p:nvSpPr>
        <p:spPr>
          <a:xfrm>
            <a:off x="7644893" y="2049374"/>
            <a:ext cx="361459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111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Meilleurs clients VIP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311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Clients VIP presque perdus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411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Clients VIP perdus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444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Clients non intéressés perdus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144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Nouveaux clients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X1X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Clients fidèles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XX1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 = Clients dépensiers</a:t>
            </a:r>
          </a:p>
          <a:p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Tous les autres </a:t>
            </a: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= Autres clients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0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BE675E-5818-43E2-ACDA-B2A891F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75138-A08F-424F-BB1E-304311B5ACE8}"/>
              </a:ext>
            </a:extLst>
          </p:cNvPr>
          <p:cNvSpPr txBox="1"/>
          <p:nvPr/>
        </p:nvSpPr>
        <p:spPr>
          <a:xfrm>
            <a:off x="3497319" y="499853"/>
            <a:ext cx="519736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1893F3-CCCF-43FC-BD7B-ECDDEE672538}"/>
              </a:ext>
            </a:extLst>
          </p:cNvPr>
          <p:cNvSpPr txBox="1"/>
          <p:nvPr/>
        </p:nvSpPr>
        <p:spPr>
          <a:xfrm>
            <a:off x="1529420" y="2209454"/>
            <a:ext cx="9762161" cy="3431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Mission :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Fournir une segmentation des clients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utilisable  pour des campagnes de communication.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r>
              <a:rPr lang="fr-FR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</a:rPr>
              <a:t>Objectifs :  </a:t>
            </a:r>
          </a:p>
          <a:p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Comprendre </a:t>
            </a: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les différents types d’utilisateurs 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(comportement, données personnelles)</a:t>
            </a:r>
          </a:p>
          <a:p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Fournir une </a:t>
            </a: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description actionnable 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de la segmentation.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Proposition de </a:t>
            </a: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contrat de maintenance 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basé sur la </a:t>
            </a: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stabilité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des segments.</a:t>
            </a:r>
          </a:p>
          <a:p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659B5B8-185B-431E-9457-D5CE80C43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37" b="27466"/>
          <a:stretch/>
        </p:blipFill>
        <p:spPr>
          <a:xfrm>
            <a:off x="9612346" y="517829"/>
            <a:ext cx="1958984" cy="8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>
            <a:extLst>
              <a:ext uri="{FF2B5EF4-FFF2-40B4-BE49-F238E27FC236}">
                <a16:creationId xmlns:a16="http://schemas.microsoft.com/office/drawing/2014/main" id="{746FA2C4-9600-4823-9195-8DEB482282C2}"/>
              </a:ext>
            </a:extLst>
          </p:cNvPr>
          <p:cNvSpPr/>
          <p:nvPr/>
        </p:nvSpPr>
        <p:spPr>
          <a:xfrm>
            <a:off x="4611286" y="2105025"/>
            <a:ext cx="3420000" cy="342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B5CDF-7AAC-4331-BCAE-6E77EB46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6711"/>
            <a:ext cx="458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E2BECF2-8E85-480E-BF9D-1E0A2B0C8FD9}"/>
              </a:ext>
            </a:extLst>
          </p:cNvPr>
          <p:cNvGrpSpPr/>
          <p:nvPr/>
        </p:nvGrpSpPr>
        <p:grpSpPr>
          <a:xfrm>
            <a:off x="3738562" y="1171575"/>
            <a:ext cx="5248275" cy="4876800"/>
            <a:chOff x="3471862" y="885825"/>
            <a:chExt cx="5248275" cy="48768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17697A9-BE1F-4735-93A3-7E6D1797265A}"/>
                </a:ext>
              </a:extLst>
            </p:cNvPr>
            <p:cNvGrpSpPr/>
            <p:nvPr/>
          </p:nvGrpSpPr>
          <p:grpSpPr>
            <a:xfrm>
              <a:off x="3471862" y="885825"/>
              <a:ext cx="5248275" cy="4876800"/>
              <a:chOff x="3819525" y="409575"/>
              <a:chExt cx="4648200" cy="410527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62AE59D-0547-449F-B9ED-1A24D569AFBE}"/>
                  </a:ext>
                </a:extLst>
              </p:cNvPr>
              <p:cNvSpPr/>
              <p:nvPr/>
            </p:nvSpPr>
            <p:spPr>
              <a:xfrm>
                <a:off x="4772025" y="409575"/>
                <a:ext cx="2647950" cy="264795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383693C6-D3C3-439A-8473-DDE9E178BDAF}"/>
                  </a:ext>
                </a:extLst>
              </p:cNvPr>
              <p:cNvSpPr/>
              <p:nvPr/>
            </p:nvSpPr>
            <p:spPr>
              <a:xfrm>
                <a:off x="3819525" y="1866901"/>
                <a:ext cx="2647950" cy="264795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78A28EC3-4EE6-4877-AB32-836AFE881D00}"/>
                  </a:ext>
                </a:extLst>
              </p:cNvPr>
              <p:cNvSpPr/>
              <p:nvPr/>
            </p:nvSpPr>
            <p:spPr>
              <a:xfrm>
                <a:off x="5819775" y="1866901"/>
                <a:ext cx="2647950" cy="264795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DE2A806-BEFF-43ED-9D19-EDDBA8F89F20}"/>
                </a:ext>
              </a:extLst>
            </p:cNvPr>
            <p:cNvSpPr txBox="1"/>
            <p:nvPr/>
          </p:nvSpPr>
          <p:spPr>
            <a:xfrm>
              <a:off x="6684887" y="5064414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accent1">
                      <a:lumMod val="75000"/>
                    </a:schemeClr>
                  </a:solidFill>
                </a:rPr>
                <a:t>Montant 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930D2C-3703-400D-86E3-753D58FF9A0B}"/>
                </a:ext>
              </a:extLst>
            </p:cNvPr>
            <p:cNvSpPr txBox="1"/>
            <p:nvPr/>
          </p:nvSpPr>
          <p:spPr>
            <a:xfrm>
              <a:off x="4137359" y="5039284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accent3">
                      <a:lumMod val="75000"/>
                    </a:schemeClr>
                  </a:solidFill>
                </a:rPr>
                <a:t>Fréquence 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3A99A0F-114E-4008-84C7-A864D574DFF3}"/>
                </a:ext>
              </a:extLst>
            </p:cNvPr>
            <p:cNvSpPr txBox="1"/>
            <p:nvPr/>
          </p:nvSpPr>
          <p:spPr>
            <a:xfrm>
              <a:off x="5794479" y="3486150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VIP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E561F72-6A23-4F65-BB4E-AFAC550C62A2}"/>
                </a:ext>
              </a:extLst>
            </p:cNvPr>
            <p:cNvSpPr txBox="1"/>
            <p:nvPr/>
          </p:nvSpPr>
          <p:spPr>
            <a:xfrm>
              <a:off x="4842408" y="2820759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11X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C815CA8-D7E6-4640-BD0A-D0250CC1C0D4}"/>
                </a:ext>
              </a:extLst>
            </p:cNvPr>
            <p:cNvSpPr txBox="1"/>
            <p:nvPr/>
          </p:nvSpPr>
          <p:spPr>
            <a:xfrm>
              <a:off x="6539966" y="2820758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1X1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176A9E1-8CDF-40EA-BA35-228A3BD2422E}"/>
                </a:ext>
              </a:extLst>
            </p:cNvPr>
            <p:cNvSpPr txBox="1"/>
            <p:nvPr/>
          </p:nvSpPr>
          <p:spPr>
            <a:xfrm>
              <a:off x="5770286" y="4151540"/>
              <a:ext cx="78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X11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41986AA-1D0C-4813-B0ED-D45D9EB3074D}"/>
                </a:ext>
              </a:extLst>
            </p:cNvPr>
            <p:cNvSpPr txBox="1"/>
            <p:nvPr/>
          </p:nvSpPr>
          <p:spPr>
            <a:xfrm>
              <a:off x="5297028" y="1199311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chemeClr val="accent4">
                      <a:lumMod val="50000"/>
                    </a:schemeClr>
                  </a:solidFill>
                </a:rPr>
                <a:t>Récence 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B3AFF4DD-D035-471D-AB5F-71D95487159E}"/>
              </a:ext>
            </a:extLst>
          </p:cNvPr>
          <p:cNvSpPr txBox="1"/>
          <p:nvPr/>
        </p:nvSpPr>
        <p:spPr>
          <a:xfrm>
            <a:off x="4961520" y="4244746"/>
            <a:ext cx="85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X1X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84AB9A-5271-4C18-B407-377E2B169BF3}"/>
              </a:ext>
            </a:extLst>
          </p:cNvPr>
          <p:cNvSpPr txBox="1"/>
          <p:nvPr/>
        </p:nvSpPr>
        <p:spPr>
          <a:xfrm>
            <a:off x="6992537" y="4244746"/>
            <a:ext cx="85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XX1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E2C920B-1C30-4AC4-B797-F8E47BED576E}"/>
              </a:ext>
            </a:extLst>
          </p:cNvPr>
          <p:cNvSpPr txBox="1"/>
          <p:nvPr/>
        </p:nvSpPr>
        <p:spPr>
          <a:xfrm>
            <a:off x="5983512" y="2507724"/>
            <a:ext cx="85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1XX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78B8AA2-9210-476A-95B9-05A9749D5085}"/>
              </a:ext>
            </a:extLst>
          </p:cNvPr>
          <p:cNvSpPr txBox="1"/>
          <p:nvPr/>
        </p:nvSpPr>
        <p:spPr>
          <a:xfrm>
            <a:off x="4325108" y="6282978"/>
            <a:ext cx="503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15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 clients </a:t>
            </a:r>
            <a:r>
              <a:rPr lang="fr-FR" sz="2400" dirty="0">
                <a:solidFill>
                  <a:srgbClr val="815D6E"/>
                </a:solidFill>
              </a:rPr>
              <a:t>en voie de perdition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C496028-A71A-4B4E-BE63-D38DFF3E9F53}"/>
              </a:ext>
            </a:extLst>
          </p:cNvPr>
          <p:cNvSpPr txBox="1"/>
          <p:nvPr/>
        </p:nvSpPr>
        <p:spPr>
          <a:xfrm>
            <a:off x="868899" y="2249494"/>
            <a:ext cx="50339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9074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 clients </a:t>
            </a:r>
            <a:r>
              <a:rPr lang="fr-FR" sz="2400" dirty="0">
                <a:solidFill>
                  <a:srgbClr val="90746E"/>
                </a:solidFill>
              </a:rPr>
              <a:t>peu dépensiers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D8BF4F6-9CEA-4307-BE66-6E81B42DD5F0}"/>
              </a:ext>
            </a:extLst>
          </p:cNvPr>
          <p:cNvSpPr txBox="1"/>
          <p:nvPr/>
        </p:nvSpPr>
        <p:spPr>
          <a:xfrm>
            <a:off x="8087012" y="2276891"/>
            <a:ext cx="503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6671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 clients </a:t>
            </a:r>
            <a:r>
              <a:rPr lang="fr-FR" sz="2400" dirty="0">
                <a:solidFill>
                  <a:srgbClr val="667184"/>
                </a:solidFill>
              </a:rPr>
              <a:t>peu fidèles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7FFDD68-6D0A-4730-917F-0D3A2C31618D}"/>
              </a:ext>
            </a:extLst>
          </p:cNvPr>
          <p:cNvCxnSpPr/>
          <p:nvPr/>
        </p:nvCxnSpPr>
        <p:spPr>
          <a:xfrm>
            <a:off x="4404059" y="2628377"/>
            <a:ext cx="752475" cy="571500"/>
          </a:xfrm>
          <a:prstGeom prst="line">
            <a:avLst/>
          </a:prstGeom>
          <a:ln w="28575">
            <a:solidFill>
              <a:srgbClr val="A28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328B97F-32D0-4D67-8085-416FECB2A19A}"/>
              </a:ext>
            </a:extLst>
          </p:cNvPr>
          <p:cNvCxnSpPr>
            <a:cxnSpLocks/>
          </p:cNvCxnSpPr>
          <p:nvPr/>
        </p:nvCxnSpPr>
        <p:spPr>
          <a:xfrm>
            <a:off x="6373353" y="4942366"/>
            <a:ext cx="0" cy="1270236"/>
          </a:xfrm>
          <a:prstGeom prst="line">
            <a:avLst/>
          </a:prstGeom>
          <a:ln w="28575">
            <a:solidFill>
              <a:srgbClr val="A27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90CBEC-C6F6-4832-856E-81CD341803E1}"/>
              </a:ext>
            </a:extLst>
          </p:cNvPr>
          <p:cNvCxnSpPr>
            <a:cxnSpLocks/>
          </p:cNvCxnSpPr>
          <p:nvPr/>
        </p:nvCxnSpPr>
        <p:spPr>
          <a:xfrm flipH="1">
            <a:off x="7459703" y="2609850"/>
            <a:ext cx="665662" cy="630518"/>
          </a:xfrm>
          <a:prstGeom prst="line">
            <a:avLst/>
          </a:prstGeom>
          <a:ln w="28575">
            <a:solidFill>
              <a:srgbClr val="8C9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6F6F0C93-378C-4715-A4AE-121EA794BE68}"/>
              </a:ext>
            </a:extLst>
          </p:cNvPr>
          <p:cNvCxnSpPr>
            <a:cxnSpLocks/>
          </p:cNvCxnSpPr>
          <p:nvPr/>
        </p:nvCxnSpPr>
        <p:spPr>
          <a:xfrm>
            <a:off x="6308926" y="611418"/>
            <a:ext cx="0" cy="1584000"/>
          </a:xfrm>
          <a:prstGeom prst="line">
            <a:avLst/>
          </a:prstGeom>
          <a:ln w="28575">
            <a:solidFill>
              <a:srgbClr val="96C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87BFAE7-E5FE-4E45-AA76-3F8F2E42A7A7}"/>
              </a:ext>
            </a:extLst>
          </p:cNvPr>
          <p:cNvCxnSpPr>
            <a:cxnSpLocks/>
          </p:cNvCxnSpPr>
          <p:nvPr/>
        </p:nvCxnSpPr>
        <p:spPr>
          <a:xfrm flipH="1">
            <a:off x="3343932" y="4582776"/>
            <a:ext cx="1668545" cy="480582"/>
          </a:xfrm>
          <a:prstGeom prst="line">
            <a:avLst/>
          </a:prstGeom>
          <a:ln w="28575">
            <a:solidFill>
              <a:srgbClr val="C39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FCE889-0A87-45AF-92BA-6C1541EA52CA}"/>
              </a:ext>
            </a:extLst>
          </p:cNvPr>
          <p:cNvCxnSpPr>
            <a:cxnSpLocks/>
          </p:cNvCxnSpPr>
          <p:nvPr/>
        </p:nvCxnSpPr>
        <p:spPr>
          <a:xfrm flipH="1" flipV="1">
            <a:off x="7674790" y="4606222"/>
            <a:ext cx="1662091" cy="507396"/>
          </a:xfrm>
          <a:prstGeom prst="line">
            <a:avLst/>
          </a:prstGeom>
          <a:ln w="28575">
            <a:solidFill>
              <a:srgbClr val="AD9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2F75C-3B1C-4482-AAFA-7CEB31789194}"/>
              </a:ext>
            </a:extLst>
          </p:cNvPr>
          <p:cNvSpPr txBox="1"/>
          <p:nvPr/>
        </p:nvSpPr>
        <p:spPr>
          <a:xfrm>
            <a:off x="1164369" y="4804442"/>
            <a:ext cx="225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A265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fidèles</a:t>
            </a:r>
            <a:endParaRPr lang="fr-FR" sz="2400" dirty="0">
              <a:solidFill>
                <a:srgbClr val="A2654C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57832F7-D71A-45DD-BA4A-44E337C6D2E8}"/>
              </a:ext>
            </a:extLst>
          </p:cNvPr>
          <p:cNvSpPr txBox="1"/>
          <p:nvPr/>
        </p:nvSpPr>
        <p:spPr>
          <a:xfrm>
            <a:off x="5019198" y="156211"/>
            <a:ext cx="278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C9A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Nouveaux clients</a:t>
            </a:r>
            <a:endParaRPr lang="fr-FR" sz="2400" dirty="0">
              <a:solidFill>
                <a:srgbClr val="5C9A7F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C807BA4-EEEE-4FB9-A80E-AD55DE52CBA3}"/>
              </a:ext>
            </a:extLst>
          </p:cNvPr>
          <p:cNvSpPr txBox="1"/>
          <p:nvPr/>
        </p:nvSpPr>
        <p:spPr>
          <a:xfrm>
            <a:off x="9394804" y="4832525"/>
            <a:ext cx="2655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806A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dépensiers</a:t>
            </a:r>
            <a:endParaRPr lang="fr-FR" sz="2400" dirty="0">
              <a:solidFill>
                <a:srgbClr val="806A6E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02AB893-5E11-4C68-BDA7-C1BFF613A6F8}"/>
              </a:ext>
            </a:extLst>
          </p:cNvPr>
          <p:cNvSpPr txBox="1"/>
          <p:nvPr/>
        </p:nvSpPr>
        <p:spPr>
          <a:xfrm>
            <a:off x="9633455" y="6052145"/>
            <a:ext cx="222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= 2, 3 ou 4</a:t>
            </a:r>
          </a:p>
        </p:txBody>
      </p:sp>
    </p:spTree>
    <p:extLst>
      <p:ext uri="{BB962C8B-B14F-4D97-AF65-F5344CB8AC3E}">
        <p14:creationId xmlns:p14="http://schemas.microsoft.com/office/powerpoint/2010/main" val="39501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3E855-245B-4FC7-AE8D-827A5F4F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71905"/>
            <a:ext cx="413099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CFFE1-6EB2-4953-843B-8B742EEAD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4"/>
          <a:stretch/>
        </p:blipFill>
        <p:spPr>
          <a:xfrm>
            <a:off x="5732196" y="1620508"/>
            <a:ext cx="6127993" cy="42370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A51A04-C433-4699-AE63-5E13476BD475}"/>
              </a:ext>
            </a:extLst>
          </p:cNvPr>
          <p:cNvSpPr/>
          <p:nvPr/>
        </p:nvSpPr>
        <p:spPr>
          <a:xfrm>
            <a:off x="846484" y="204291"/>
            <a:ext cx="7899163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16F91DC-C6B6-447F-8BD6-8EA3D171485F}"/>
              </a:ext>
            </a:extLst>
          </p:cNvPr>
          <p:cNvSpPr txBox="1"/>
          <p:nvPr/>
        </p:nvSpPr>
        <p:spPr>
          <a:xfrm>
            <a:off x="1018130" y="153144"/>
            <a:ext cx="755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 de la segmentation de clients   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(août 2018)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39B94D-05BE-481B-BDD0-AE3CE0572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3"/>
          <a:stretch/>
        </p:blipFill>
        <p:spPr>
          <a:xfrm>
            <a:off x="788591" y="3242148"/>
            <a:ext cx="4943605" cy="261538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7E4073C-F7E0-489B-85AC-54CEEBC441A6}"/>
              </a:ext>
            </a:extLst>
          </p:cNvPr>
          <p:cNvSpPr txBox="1"/>
          <p:nvPr/>
        </p:nvSpPr>
        <p:spPr>
          <a:xfrm rot="16702205">
            <a:off x="798577" y="2416608"/>
            <a:ext cx="138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48AF1"/>
                </a:solidFill>
              </a:rPr>
              <a:t>dépensiers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B23D0B-3774-4799-8EBF-1205882DBF81}"/>
              </a:ext>
            </a:extLst>
          </p:cNvPr>
          <p:cNvSpPr txBox="1"/>
          <p:nvPr/>
        </p:nvSpPr>
        <p:spPr>
          <a:xfrm rot="16624122">
            <a:off x="1439727" y="2383844"/>
            <a:ext cx="138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EB5D50"/>
                </a:solidFill>
              </a:rPr>
              <a:t>Nouveaux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E1D856-91AE-4B59-BE1D-EE897AD6528A}"/>
              </a:ext>
            </a:extLst>
          </p:cNvPr>
          <p:cNvSpPr txBox="1"/>
          <p:nvPr/>
        </p:nvSpPr>
        <p:spPr>
          <a:xfrm rot="16624122">
            <a:off x="1952181" y="2246662"/>
            <a:ext cx="173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BC4F6"/>
                </a:solidFill>
              </a:rPr>
              <a:t>Non intéressés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BD44B3-35F1-44B8-9035-9E91D9AB18DF}"/>
              </a:ext>
            </a:extLst>
          </p:cNvPr>
          <p:cNvSpPr txBox="1"/>
          <p:nvPr/>
        </p:nvSpPr>
        <p:spPr>
          <a:xfrm rot="16624122">
            <a:off x="2816390" y="2378446"/>
            <a:ext cx="138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C5C94"/>
                </a:solidFill>
              </a:rPr>
              <a:t>Fidèles </a:t>
            </a:r>
            <a:r>
              <a:rPr lang="fr-FR" dirty="0">
                <a:solidFill>
                  <a:srgbClr val="EB5D50"/>
                </a:solidFill>
              </a:rPr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170AB0F-E37E-4753-B50B-34D23290B1A1}"/>
              </a:ext>
            </a:extLst>
          </p:cNvPr>
          <p:cNvSpPr txBox="1"/>
          <p:nvPr/>
        </p:nvSpPr>
        <p:spPr>
          <a:xfrm rot="16624122">
            <a:off x="2956419" y="1870399"/>
            <a:ext cx="249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A170E8"/>
                </a:solidFill>
              </a:rPr>
              <a:t>VIP presque perdus</a:t>
            </a:r>
            <a:r>
              <a:rPr lang="fr-FR" dirty="0">
                <a:solidFill>
                  <a:srgbClr val="EB5D50"/>
                </a:solidFill>
              </a:rPr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6DFE383-334B-425B-B273-72329ABEF997}"/>
              </a:ext>
            </a:extLst>
          </p:cNvPr>
          <p:cNvSpPr txBox="1"/>
          <p:nvPr/>
        </p:nvSpPr>
        <p:spPr>
          <a:xfrm rot="16624122">
            <a:off x="4057623" y="2390015"/>
            <a:ext cx="138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BA520"/>
                </a:solidFill>
              </a:rPr>
              <a:t>VIP</a:t>
            </a:r>
            <a:r>
              <a:rPr lang="fr-FR" dirty="0">
                <a:solidFill>
                  <a:srgbClr val="EB5D50"/>
                </a:solidFill>
              </a:rPr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90A7BD-24DD-44D6-AE80-CCFFD219C0D8}"/>
              </a:ext>
            </a:extLst>
          </p:cNvPr>
          <p:cNvSpPr txBox="1"/>
          <p:nvPr/>
        </p:nvSpPr>
        <p:spPr>
          <a:xfrm rot="16624122">
            <a:off x="4682842" y="2378446"/>
            <a:ext cx="138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5BC3E"/>
                </a:solidFill>
              </a:rPr>
              <a:t>VIP perdus</a:t>
            </a:r>
          </a:p>
        </p:txBody>
      </p:sp>
    </p:spTree>
    <p:extLst>
      <p:ext uri="{BB962C8B-B14F-4D97-AF65-F5344CB8AC3E}">
        <p14:creationId xmlns:p14="http://schemas.microsoft.com/office/powerpoint/2010/main" val="136871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73B165-0B2D-4F2D-BE09-EDDEF89E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7695" y="6390012"/>
            <a:ext cx="56700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93C0496-EC1B-4C49-9F9A-8792EC39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441" y="1506476"/>
            <a:ext cx="3281010" cy="509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6E926E-9E91-4EF4-8958-2CB971CA339D}"/>
              </a:ext>
            </a:extLst>
          </p:cNvPr>
          <p:cNvSpPr/>
          <p:nvPr/>
        </p:nvSpPr>
        <p:spPr>
          <a:xfrm>
            <a:off x="846485" y="204291"/>
            <a:ext cx="645060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381E89-41EE-4152-AA78-5B43C798F097}"/>
              </a:ext>
            </a:extLst>
          </p:cNvPr>
          <p:cNvSpPr txBox="1"/>
          <p:nvPr/>
        </p:nvSpPr>
        <p:spPr>
          <a:xfrm>
            <a:off x="972494" y="153908"/>
            <a:ext cx="632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Stabilité des différents segments de clients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69A9EC3-55BF-4D13-A738-6CF20CB9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50" y="3024320"/>
            <a:ext cx="3780821" cy="1529563"/>
          </a:xfrm>
          <a:prstGeom prst="rect">
            <a:avLst/>
          </a:prstGeom>
        </p:spPr>
      </p:pic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42DBEE9E-6FF6-4D45-930B-5DDBA776EAE5}"/>
              </a:ext>
            </a:extLst>
          </p:cNvPr>
          <p:cNvSpPr/>
          <p:nvPr/>
        </p:nvSpPr>
        <p:spPr>
          <a:xfrm rot="10800000">
            <a:off x="1606625" y="1729211"/>
            <a:ext cx="213128" cy="3026111"/>
          </a:xfrm>
          <a:prstGeom prst="leftBracket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F37B2F0C-8BB0-46BA-B42D-3DFA691D531C}"/>
              </a:ext>
            </a:extLst>
          </p:cNvPr>
          <p:cNvSpPr/>
          <p:nvPr/>
        </p:nvSpPr>
        <p:spPr>
          <a:xfrm rot="10800000">
            <a:off x="2639070" y="1729210"/>
            <a:ext cx="181071" cy="3041956"/>
          </a:xfrm>
          <a:prstGeom prst="leftBracket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Parenthèse ouvrante 22">
            <a:extLst>
              <a:ext uri="{FF2B5EF4-FFF2-40B4-BE49-F238E27FC236}">
                <a16:creationId xmlns:a16="http://schemas.microsoft.com/office/drawing/2014/main" id="{5BECD4FA-2299-45D1-B71B-20AB7C9E86E9}"/>
              </a:ext>
            </a:extLst>
          </p:cNvPr>
          <p:cNvSpPr/>
          <p:nvPr/>
        </p:nvSpPr>
        <p:spPr>
          <a:xfrm rot="10800000">
            <a:off x="3588767" y="1729209"/>
            <a:ext cx="231762" cy="3041957"/>
          </a:xfrm>
          <a:prstGeom prst="leftBracket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Parenthèse ouvrante 23">
            <a:extLst>
              <a:ext uri="{FF2B5EF4-FFF2-40B4-BE49-F238E27FC236}">
                <a16:creationId xmlns:a16="http://schemas.microsoft.com/office/drawing/2014/main" id="{84A56EFC-ECC9-45A0-83E1-34F9BF9DFCDE}"/>
              </a:ext>
            </a:extLst>
          </p:cNvPr>
          <p:cNvSpPr/>
          <p:nvPr/>
        </p:nvSpPr>
        <p:spPr>
          <a:xfrm rot="10800000">
            <a:off x="4521187" y="1729208"/>
            <a:ext cx="182030" cy="3041958"/>
          </a:xfrm>
          <a:prstGeom prst="leftBracket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DE72B852-1C0E-4592-AF3B-3541793DE748}"/>
              </a:ext>
            </a:extLst>
          </p:cNvPr>
          <p:cNvSpPr/>
          <p:nvPr/>
        </p:nvSpPr>
        <p:spPr>
          <a:xfrm>
            <a:off x="3820529" y="4888861"/>
            <a:ext cx="882688" cy="172016"/>
          </a:xfrm>
          <a:prstGeom prst="left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ouble flèche horizontale 26">
            <a:extLst>
              <a:ext uri="{FF2B5EF4-FFF2-40B4-BE49-F238E27FC236}">
                <a16:creationId xmlns:a16="http://schemas.microsoft.com/office/drawing/2014/main" id="{A3C05C50-C6AD-413F-B745-7A325939B640}"/>
              </a:ext>
            </a:extLst>
          </p:cNvPr>
          <p:cNvSpPr/>
          <p:nvPr/>
        </p:nvSpPr>
        <p:spPr>
          <a:xfrm>
            <a:off x="1837822" y="5493245"/>
            <a:ext cx="2865396" cy="195678"/>
          </a:xfrm>
          <a:prstGeom prst="left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ouble flèche horizontale 27">
            <a:extLst>
              <a:ext uri="{FF2B5EF4-FFF2-40B4-BE49-F238E27FC236}">
                <a16:creationId xmlns:a16="http://schemas.microsoft.com/office/drawing/2014/main" id="{BF6A4476-E064-4589-BB4D-485A6D863CDA}"/>
              </a:ext>
            </a:extLst>
          </p:cNvPr>
          <p:cNvSpPr/>
          <p:nvPr/>
        </p:nvSpPr>
        <p:spPr>
          <a:xfrm>
            <a:off x="1048397" y="6118472"/>
            <a:ext cx="3672888" cy="195678"/>
          </a:xfrm>
          <a:prstGeom prst="left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D1C756-83BC-4A60-8489-45DDF0895DC5}"/>
              </a:ext>
            </a:extLst>
          </p:cNvPr>
          <p:cNvSpPr txBox="1"/>
          <p:nvPr/>
        </p:nvSpPr>
        <p:spPr>
          <a:xfrm rot="16200000">
            <a:off x="695138" y="1978226"/>
            <a:ext cx="12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Mars</a:t>
            </a:r>
            <a:r>
              <a:rPr lang="fr-FR" dirty="0">
                <a:solidFill>
                  <a:srgbClr val="863F44"/>
                </a:solidFill>
              </a:rPr>
              <a:t>   18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B2481D9-62C0-4D3C-B290-E21ABFE87E32}"/>
              </a:ext>
            </a:extLst>
          </p:cNvPr>
          <p:cNvSpPr txBox="1"/>
          <p:nvPr/>
        </p:nvSpPr>
        <p:spPr>
          <a:xfrm rot="16200000">
            <a:off x="1670466" y="1961734"/>
            <a:ext cx="12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     </a:t>
            </a:r>
            <a:r>
              <a:rPr lang="fr-FR" dirty="0">
                <a:solidFill>
                  <a:srgbClr val="863F44"/>
                </a:solidFill>
              </a:rPr>
              <a:t>18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231A62-CF87-48D4-A659-7FEC557600C2}"/>
              </a:ext>
            </a:extLst>
          </p:cNvPr>
          <p:cNvSpPr txBox="1"/>
          <p:nvPr/>
        </p:nvSpPr>
        <p:spPr>
          <a:xfrm rot="16200000">
            <a:off x="2649285" y="1965492"/>
            <a:ext cx="12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Juillet</a:t>
            </a:r>
            <a:r>
              <a:rPr lang="fr-FR" dirty="0">
                <a:solidFill>
                  <a:srgbClr val="863F44"/>
                </a:solidFill>
              </a:rPr>
              <a:t>  18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6AF5680-5EDA-4850-91E3-F8EE38B2F550}"/>
              </a:ext>
            </a:extLst>
          </p:cNvPr>
          <p:cNvSpPr txBox="1"/>
          <p:nvPr/>
        </p:nvSpPr>
        <p:spPr>
          <a:xfrm rot="16200000">
            <a:off x="3594824" y="1965492"/>
            <a:ext cx="127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Août    </a:t>
            </a:r>
            <a:r>
              <a:rPr lang="fr-FR" dirty="0">
                <a:solidFill>
                  <a:srgbClr val="863F44"/>
                </a:solidFill>
              </a:rPr>
              <a:t>18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BE65C5-B654-42AB-AA5B-79A5B544C19C}"/>
              </a:ext>
            </a:extLst>
          </p:cNvPr>
          <p:cNvSpPr txBox="1"/>
          <p:nvPr/>
        </p:nvSpPr>
        <p:spPr>
          <a:xfrm>
            <a:off x="2372900" y="6279208"/>
            <a:ext cx="10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mois</a:t>
            </a:r>
            <a:endParaRPr lang="fr-FR" dirty="0">
              <a:solidFill>
                <a:srgbClr val="863F44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7C08192-D700-434C-B268-DABF96F350BC}"/>
              </a:ext>
            </a:extLst>
          </p:cNvPr>
          <p:cNvSpPr txBox="1"/>
          <p:nvPr/>
        </p:nvSpPr>
        <p:spPr>
          <a:xfrm>
            <a:off x="2820141" y="5641745"/>
            <a:ext cx="10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mois</a:t>
            </a:r>
            <a:endParaRPr lang="fr-FR" dirty="0">
              <a:solidFill>
                <a:srgbClr val="863F44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9D8F58F-7B18-4FEB-BCE3-38F9EA587DE1}"/>
              </a:ext>
            </a:extLst>
          </p:cNvPr>
          <p:cNvSpPr txBox="1"/>
          <p:nvPr/>
        </p:nvSpPr>
        <p:spPr>
          <a:xfrm>
            <a:off x="3885239" y="5034050"/>
            <a:ext cx="10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mois</a:t>
            </a:r>
            <a:endParaRPr lang="fr-FR" dirty="0">
              <a:solidFill>
                <a:srgbClr val="863F44"/>
              </a:solidFill>
            </a:endParaRP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D54F0450-A929-4943-B35D-8D8053AD9D46}"/>
              </a:ext>
            </a:extLst>
          </p:cNvPr>
          <p:cNvSpPr/>
          <p:nvPr/>
        </p:nvSpPr>
        <p:spPr>
          <a:xfrm>
            <a:off x="1048396" y="1202821"/>
            <a:ext cx="3670575" cy="36295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C6BF90-F6B8-40C0-87AD-A94074779934}"/>
              </a:ext>
            </a:extLst>
          </p:cNvPr>
          <p:cNvSpPr txBox="1"/>
          <p:nvPr/>
        </p:nvSpPr>
        <p:spPr>
          <a:xfrm>
            <a:off x="1292870" y="906665"/>
            <a:ext cx="34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Évolution de la segmentation</a:t>
            </a:r>
            <a:endParaRPr lang="fr-FR" dirty="0">
              <a:solidFill>
                <a:srgbClr val="863F44"/>
              </a:solidFill>
            </a:endParaRPr>
          </a:p>
        </p:txBody>
      </p:sp>
      <p:sp>
        <p:nvSpPr>
          <p:cNvPr id="39" name="Organigramme : Procédé 38">
            <a:extLst>
              <a:ext uri="{FF2B5EF4-FFF2-40B4-BE49-F238E27FC236}">
                <a16:creationId xmlns:a16="http://schemas.microsoft.com/office/drawing/2014/main" id="{20E49DF7-9E71-46F4-B188-9F1362758B66}"/>
              </a:ext>
            </a:extLst>
          </p:cNvPr>
          <p:cNvSpPr/>
          <p:nvPr/>
        </p:nvSpPr>
        <p:spPr>
          <a:xfrm>
            <a:off x="5577194" y="1771747"/>
            <a:ext cx="3265257" cy="562198"/>
          </a:xfrm>
          <a:prstGeom prst="flowChartProcess">
            <a:avLst/>
          </a:prstGeom>
          <a:solidFill>
            <a:srgbClr val="B0565D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AAD42E3F-413D-4971-90F8-A451D842FB02}"/>
              </a:ext>
            </a:extLst>
          </p:cNvPr>
          <p:cNvSpPr/>
          <p:nvPr/>
        </p:nvSpPr>
        <p:spPr>
          <a:xfrm>
            <a:off x="4847436" y="3607622"/>
            <a:ext cx="603333" cy="36295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ccolade ouvrante 40">
            <a:extLst>
              <a:ext uri="{FF2B5EF4-FFF2-40B4-BE49-F238E27FC236}">
                <a16:creationId xmlns:a16="http://schemas.microsoft.com/office/drawing/2014/main" id="{7A250476-6995-476C-9D20-E908A6A2B591}"/>
              </a:ext>
            </a:extLst>
          </p:cNvPr>
          <p:cNvSpPr/>
          <p:nvPr/>
        </p:nvSpPr>
        <p:spPr>
          <a:xfrm>
            <a:off x="6268961" y="1729208"/>
            <a:ext cx="168063" cy="604737"/>
          </a:xfrm>
          <a:prstGeom prst="leftBrace">
            <a:avLst/>
          </a:prstGeom>
          <a:ln w="19050">
            <a:solidFill>
              <a:srgbClr val="863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177B60C-0151-44A6-8F45-0580D19BB530}"/>
              </a:ext>
            </a:extLst>
          </p:cNvPr>
          <p:cNvCxnSpPr>
            <a:cxnSpLocks/>
          </p:cNvCxnSpPr>
          <p:nvPr/>
        </p:nvCxnSpPr>
        <p:spPr>
          <a:xfrm>
            <a:off x="7110235" y="1844174"/>
            <a:ext cx="539959" cy="0"/>
          </a:xfrm>
          <a:prstGeom prst="straightConnector1">
            <a:avLst/>
          </a:prstGeom>
          <a:ln w="19050">
            <a:solidFill>
              <a:srgbClr val="863F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B8E1D9F-03FB-4C13-B9DE-0E226BA384EC}"/>
              </a:ext>
            </a:extLst>
          </p:cNvPr>
          <p:cNvCxnSpPr>
            <a:cxnSpLocks/>
          </p:cNvCxnSpPr>
          <p:nvPr/>
        </p:nvCxnSpPr>
        <p:spPr>
          <a:xfrm>
            <a:off x="7110235" y="2023734"/>
            <a:ext cx="376997" cy="0"/>
          </a:xfrm>
          <a:prstGeom prst="straightConnector1">
            <a:avLst/>
          </a:prstGeom>
          <a:ln w="19050">
            <a:solidFill>
              <a:srgbClr val="863F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A07D1014-5403-49F0-9B43-78192D3BFBA8}"/>
              </a:ext>
            </a:extLst>
          </p:cNvPr>
          <p:cNvSpPr/>
          <p:nvPr/>
        </p:nvSpPr>
        <p:spPr>
          <a:xfrm>
            <a:off x="8421551" y="1919335"/>
            <a:ext cx="433115" cy="25349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CC28A8A-135F-4944-BDA8-658F7812C152}"/>
              </a:ext>
            </a:extLst>
          </p:cNvPr>
          <p:cNvSpPr txBox="1"/>
          <p:nvPr/>
        </p:nvSpPr>
        <p:spPr>
          <a:xfrm>
            <a:off x="9131979" y="1565774"/>
            <a:ext cx="2429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1256</a:t>
            </a:r>
            <a:r>
              <a:rPr lang="fr-FR" sz="1600" dirty="0">
                <a:solidFill>
                  <a:srgbClr val="863F44"/>
                </a:solidFill>
              </a:rPr>
              <a:t> clients sont passés du segment </a:t>
            </a:r>
          </a:p>
          <a:p>
            <a:pPr algn="ctr"/>
            <a:r>
              <a:rPr lang="fr-FR" sz="1600" dirty="0">
                <a:solidFill>
                  <a:srgbClr val="863F44"/>
                </a:solidFill>
              </a:rPr>
              <a:t>‘</a:t>
            </a:r>
            <a:r>
              <a:rPr lang="fr-FR" sz="1600" b="1" i="1" dirty="0">
                <a:solidFill>
                  <a:srgbClr val="863F44"/>
                </a:solidFill>
              </a:rPr>
              <a:t>Autres clients</a:t>
            </a:r>
            <a:r>
              <a:rPr lang="fr-FR" sz="1600" dirty="0">
                <a:solidFill>
                  <a:srgbClr val="863F44"/>
                </a:solidFill>
              </a:rPr>
              <a:t>’ </a:t>
            </a:r>
          </a:p>
          <a:p>
            <a:pPr algn="ctr"/>
            <a:r>
              <a:rPr lang="fr-FR" sz="1600" dirty="0">
                <a:solidFill>
                  <a:srgbClr val="863F44"/>
                </a:solidFill>
              </a:rPr>
              <a:t>au segment </a:t>
            </a:r>
          </a:p>
          <a:p>
            <a:pPr algn="ctr"/>
            <a:r>
              <a:rPr lang="fr-FR" sz="1600" dirty="0">
                <a:solidFill>
                  <a:srgbClr val="863F44"/>
                </a:solidFill>
              </a:rPr>
              <a:t>‘</a:t>
            </a:r>
            <a:r>
              <a:rPr lang="fr-FR" sz="1600" b="1" i="1" dirty="0">
                <a:solidFill>
                  <a:srgbClr val="863F44"/>
                </a:solidFill>
              </a:rPr>
              <a:t>Clients dépensiers</a:t>
            </a:r>
            <a:r>
              <a:rPr lang="fr-FR" sz="1600" dirty="0">
                <a:solidFill>
                  <a:srgbClr val="863F44"/>
                </a:solidFill>
              </a:rPr>
              <a:t>’</a:t>
            </a:r>
          </a:p>
          <a:p>
            <a:pPr algn="ctr"/>
            <a:r>
              <a:rPr lang="fr-FR" sz="1600" dirty="0">
                <a:solidFill>
                  <a:srgbClr val="863F44"/>
                </a:solidFill>
              </a:rPr>
              <a:t>entre juillet et août 2018</a:t>
            </a:r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0F7F04A7-FD0D-4066-A441-12EC8FBA02EA}"/>
              </a:ext>
            </a:extLst>
          </p:cNvPr>
          <p:cNvSpPr/>
          <p:nvPr/>
        </p:nvSpPr>
        <p:spPr>
          <a:xfrm>
            <a:off x="8911875" y="3605835"/>
            <a:ext cx="603333" cy="362953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F90DA0-3C4A-4E46-844F-56A1E179A2BF}"/>
              </a:ext>
            </a:extLst>
          </p:cNvPr>
          <p:cNvSpPr txBox="1"/>
          <p:nvPr/>
        </p:nvSpPr>
        <p:spPr>
          <a:xfrm>
            <a:off x="6268961" y="1126263"/>
            <a:ext cx="9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</a:rPr>
              <a:t>source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D2C9E5F-3E67-49BE-924A-30A519FDF17D}"/>
              </a:ext>
            </a:extLst>
          </p:cNvPr>
          <p:cNvSpPr txBox="1"/>
          <p:nvPr/>
        </p:nvSpPr>
        <p:spPr>
          <a:xfrm>
            <a:off x="7249288" y="1115381"/>
            <a:ext cx="9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863F44"/>
                </a:solidFill>
              </a:rPr>
              <a:t>target</a:t>
            </a:r>
            <a:endParaRPr lang="fr-FR" dirty="0">
              <a:solidFill>
                <a:srgbClr val="863F44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7479254-E612-466F-8A95-8AC24FEE71C8}"/>
              </a:ext>
            </a:extLst>
          </p:cNvPr>
          <p:cNvSpPr txBox="1"/>
          <p:nvPr/>
        </p:nvSpPr>
        <p:spPr>
          <a:xfrm>
            <a:off x="8168057" y="1115381"/>
            <a:ext cx="98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63F44"/>
                </a:solidFill>
              </a:rPr>
              <a:t>value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FC38693-CC31-4C27-AAA4-03826D025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0" y="3250187"/>
            <a:ext cx="2450597" cy="118262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B88FCFEA-AF36-4A6B-87AA-8F3C401C7A12}"/>
              </a:ext>
            </a:extLst>
          </p:cNvPr>
          <p:cNvSpPr txBox="1"/>
          <p:nvPr/>
        </p:nvSpPr>
        <p:spPr>
          <a:xfrm>
            <a:off x="9835997" y="4664718"/>
            <a:ext cx="1883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endParaRPr lang="fr-FR" dirty="0"/>
          </a:p>
          <a:p>
            <a:pPr algn="ctr"/>
            <a:endParaRPr lang="fr-FR" sz="1800" dirty="0">
              <a:solidFill>
                <a:srgbClr val="863F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800" dirty="0" err="1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Sankey</a:t>
            </a:r>
            <a:r>
              <a:rPr lang="fr-FR" sz="1800" dirty="0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800" dirty="0" err="1">
                <a:solidFill>
                  <a:srgbClr val="863F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endParaRPr lang="fr-FR" sz="1800" dirty="0">
              <a:solidFill>
                <a:srgbClr val="863F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768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2991C-31B5-47A1-B98F-01383EC6E8E7}"/>
              </a:ext>
            </a:extLst>
          </p:cNvPr>
          <p:cNvSpPr/>
          <p:nvPr/>
        </p:nvSpPr>
        <p:spPr>
          <a:xfrm>
            <a:off x="-11333" y="0"/>
            <a:ext cx="122033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50224A-32DE-42E8-8113-93861883D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9" r="1379" b="3018"/>
          <a:stretch/>
        </p:blipFill>
        <p:spPr>
          <a:xfrm>
            <a:off x="0" y="1053316"/>
            <a:ext cx="12192000" cy="52099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134AF-BFB7-4D72-AB43-0D25E7CC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452" y="6474240"/>
            <a:ext cx="413099" cy="404614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F592C-18A9-41A8-B222-687CAB450FD3}"/>
              </a:ext>
            </a:extLst>
          </p:cNvPr>
          <p:cNvSpPr/>
          <p:nvPr/>
        </p:nvSpPr>
        <p:spPr>
          <a:xfrm>
            <a:off x="2534969" y="295826"/>
            <a:ext cx="687158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8C320-E258-40F9-86DC-7E3D4671F48B}"/>
              </a:ext>
            </a:extLst>
          </p:cNvPr>
          <p:cNvSpPr txBox="1"/>
          <p:nvPr/>
        </p:nvSpPr>
        <p:spPr>
          <a:xfrm>
            <a:off x="2960479" y="245642"/>
            <a:ext cx="642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Stabilité clientèle OLIST de mars à août 2018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C065BD-A97C-4230-95D9-62D57B6A4F8B}"/>
              </a:ext>
            </a:extLst>
          </p:cNvPr>
          <p:cNvSpPr txBox="1"/>
          <p:nvPr/>
        </p:nvSpPr>
        <p:spPr>
          <a:xfrm>
            <a:off x="-11333" y="6265191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Mars 2018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0357D7-E060-4BE1-9D78-16559DBC5100}"/>
              </a:ext>
            </a:extLst>
          </p:cNvPr>
          <p:cNvSpPr txBox="1"/>
          <p:nvPr/>
        </p:nvSpPr>
        <p:spPr>
          <a:xfrm>
            <a:off x="3619878" y="6286949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 2018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6577FB-D537-4C4F-AF3B-404BA1862CDF}"/>
              </a:ext>
            </a:extLst>
          </p:cNvPr>
          <p:cNvSpPr txBox="1"/>
          <p:nvPr/>
        </p:nvSpPr>
        <p:spPr>
          <a:xfrm>
            <a:off x="7457037" y="6304963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Juillet  2018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E0F2B9A-BFEA-424A-AF87-1054A1BB5E50}"/>
              </a:ext>
            </a:extLst>
          </p:cNvPr>
          <p:cNvSpPr txBox="1"/>
          <p:nvPr/>
        </p:nvSpPr>
        <p:spPr>
          <a:xfrm>
            <a:off x="10988576" y="6304963"/>
            <a:ext cx="1250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Août  2018</a:t>
            </a:r>
          </a:p>
        </p:txBody>
      </p:sp>
    </p:spTree>
    <p:extLst>
      <p:ext uri="{BB962C8B-B14F-4D97-AF65-F5344CB8AC3E}">
        <p14:creationId xmlns:p14="http://schemas.microsoft.com/office/powerpoint/2010/main" val="429445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FFA15F-B93C-4269-BA70-6B208835B531}"/>
              </a:ext>
            </a:extLst>
          </p:cNvPr>
          <p:cNvSpPr/>
          <p:nvPr/>
        </p:nvSpPr>
        <p:spPr>
          <a:xfrm>
            <a:off x="704850" y="0"/>
            <a:ext cx="114871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C8C40F-2393-42D7-995D-E9FDFF8F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CDA33-2F84-4282-B608-7EB34DF9256D}"/>
              </a:ext>
            </a:extLst>
          </p:cNvPr>
          <p:cNvSpPr/>
          <p:nvPr/>
        </p:nvSpPr>
        <p:spPr>
          <a:xfrm>
            <a:off x="782369" y="124376"/>
            <a:ext cx="7266255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F4D4B4-643C-43CF-B06C-843D12A860CE}"/>
              </a:ext>
            </a:extLst>
          </p:cNvPr>
          <p:cNvSpPr txBox="1"/>
          <p:nvPr/>
        </p:nvSpPr>
        <p:spPr>
          <a:xfrm>
            <a:off x="829995" y="64940"/>
            <a:ext cx="940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et proposition de contrat de maintenance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B5EB5CB3-EECD-4DC2-B94F-3C7D5CAAA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79497"/>
              </p:ext>
            </p:extLst>
          </p:nvPr>
        </p:nvGraphicFramePr>
        <p:xfrm>
          <a:off x="782369" y="653499"/>
          <a:ext cx="11200081" cy="1651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47526">
                  <a:extLst>
                    <a:ext uri="{9D8B030D-6E8A-4147-A177-3AD203B41FA5}">
                      <a16:colId xmlns:a16="http://schemas.microsoft.com/office/drawing/2014/main" val="3635545929"/>
                    </a:ext>
                  </a:extLst>
                </a:gridCol>
                <a:gridCol w="2735404">
                  <a:extLst>
                    <a:ext uri="{9D8B030D-6E8A-4147-A177-3AD203B41FA5}">
                      <a16:colId xmlns:a16="http://schemas.microsoft.com/office/drawing/2014/main" val="186275623"/>
                    </a:ext>
                  </a:extLst>
                </a:gridCol>
                <a:gridCol w="6417151">
                  <a:extLst>
                    <a:ext uri="{9D8B030D-6E8A-4147-A177-3AD203B41FA5}">
                      <a16:colId xmlns:a16="http://schemas.microsoft.com/office/drawing/2014/main" val="187858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Durée</a:t>
                      </a:r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entre 2 MAJ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- 3 mois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(Bonne stabilité de la clientèle)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7454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fr-FR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surveiller</a:t>
                      </a:r>
                      <a:r>
                        <a:rPr lang="fr-FR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800" b="1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- Meilleurs clients VIP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Nombre de VIP stable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Mais dispersion 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696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800" b="1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- Nouveaux clients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-    Cibler et relancer certains types de nouveaux clients avant la prochaine MAJ (</a:t>
                      </a:r>
                      <a:r>
                        <a:rPr lang="fr-FR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cf</a:t>
                      </a:r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diapo suivante)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6621233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30235BD7-2610-4412-AE50-FD1F5F03D112}"/>
              </a:ext>
            </a:extLst>
          </p:cNvPr>
          <p:cNvSpPr txBox="1"/>
          <p:nvPr/>
        </p:nvSpPr>
        <p:spPr>
          <a:xfrm>
            <a:off x="4140486" y="6450329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Juin 2018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A1E862-9367-4D29-8D3B-0BAAEC03D937}"/>
              </a:ext>
            </a:extLst>
          </p:cNvPr>
          <p:cNvSpPr txBox="1"/>
          <p:nvPr/>
        </p:nvSpPr>
        <p:spPr>
          <a:xfrm>
            <a:off x="681839" y="6415286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 2018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7A7B7B-E21B-47AB-BAB1-26FAF1196939}"/>
              </a:ext>
            </a:extLst>
          </p:cNvPr>
          <p:cNvSpPr txBox="1"/>
          <p:nvPr/>
        </p:nvSpPr>
        <p:spPr>
          <a:xfrm>
            <a:off x="7168649" y="6435984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Juillet 2018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20F5D1-FBC1-403D-98FB-C5AF4B408AE3}"/>
              </a:ext>
            </a:extLst>
          </p:cNvPr>
          <p:cNvSpPr txBox="1"/>
          <p:nvPr/>
        </p:nvSpPr>
        <p:spPr>
          <a:xfrm>
            <a:off x="10239375" y="6424393"/>
            <a:ext cx="149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Août 2018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AD9B010-7652-4053-96AE-376B5A42F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" t="13974" b="15769"/>
          <a:stretch/>
        </p:blipFill>
        <p:spPr>
          <a:xfrm>
            <a:off x="782368" y="2488543"/>
            <a:ext cx="11321313" cy="387973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AB9A3C6-6B51-480D-B211-4EFFAC3747D2}"/>
              </a:ext>
            </a:extLst>
          </p:cNvPr>
          <p:cNvSpPr txBox="1"/>
          <p:nvPr/>
        </p:nvSpPr>
        <p:spPr>
          <a:xfrm>
            <a:off x="598755" y="2443020"/>
            <a:ext cx="315381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Stabilité meilleurs clients VIP</a:t>
            </a:r>
          </a:p>
          <a:p>
            <a:pPr algn="ctr"/>
            <a:r>
              <a:rPr lang="fr-F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 à août 2018</a:t>
            </a:r>
          </a:p>
        </p:txBody>
      </p:sp>
    </p:spTree>
    <p:extLst>
      <p:ext uri="{BB962C8B-B14F-4D97-AF65-F5344CB8AC3E}">
        <p14:creationId xmlns:p14="http://schemas.microsoft.com/office/powerpoint/2010/main" val="18963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53313"/>
              </p:ext>
            </p:extLst>
          </p:nvPr>
        </p:nvGraphicFramePr>
        <p:xfrm>
          <a:off x="809625" y="758448"/>
          <a:ext cx="11182349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1590206">
                  <a:extLst>
                    <a:ext uri="{9D8B030D-6E8A-4147-A177-3AD203B41FA5}">
                      <a16:colId xmlns:a16="http://schemas.microsoft.com/office/drawing/2014/main" val="3457266138"/>
                    </a:ext>
                  </a:extLst>
                </a:gridCol>
                <a:gridCol w="1848319">
                  <a:extLst>
                    <a:ext uri="{9D8B030D-6E8A-4147-A177-3AD203B41FA5}">
                      <a16:colId xmlns:a16="http://schemas.microsoft.com/office/drawing/2014/main" val="2927160138"/>
                    </a:ext>
                  </a:extLst>
                </a:gridCol>
                <a:gridCol w="2259319">
                  <a:extLst>
                    <a:ext uri="{9D8B030D-6E8A-4147-A177-3AD203B41FA5}">
                      <a16:colId xmlns:a16="http://schemas.microsoft.com/office/drawing/2014/main" val="1037605094"/>
                    </a:ext>
                  </a:extLst>
                </a:gridCol>
                <a:gridCol w="4427230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RFMScore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Type de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Attention particulière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Action à prévoir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Suggestion d’actions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VIP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privilégier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très avantageuse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 de réduction intéressant sur prochaine commande (&gt;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offres promotionnelles agressives (déstockage, grosse réduction)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les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de parrainage, points de fidélité</a:t>
                      </a:r>
                      <a:endParaRPr lang="fr-FR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presque VIP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consolider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avantageuse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 de réduction (&lt;=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Offres promotionnelles agressives,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de parrainage , points de fidélité</a:t>
                      </a:r>
                      <a:endParaRPr lang="fr-FR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056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peu dépensiers</a:t>
                      </a:r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stimuler</a:t>
                      </a:r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promotionnelle</a:t>
                      </a:r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Lien vers offres promotionnelles agressives (déstockage, grosse réduction)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Lien vers les bons plans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114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303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141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peu actifs</a:t>
                      </a:r>
                    </a:p>
                  </a:txBody>
                  <a:tcPr anchor="ctr">
                    <a:solidFill>
                      <a:srgbClr val="EDEB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55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761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02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211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avec potentiel mais en sommeil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049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6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827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214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9269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Autres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RAS</a:t>
                      </a:r>
                    </a:p>
                  </a:txBody>
                  <a:tcPr anchor="ctr">
                    <a:solidFill>
                      <a:srgbClr val="EDEB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RAS</a:t>
                      </a:r>
                    </a:p>
                  </a:txBody>
                  <a:tcPr anchor="ctr">
                    <a:solidFill>
                      <a:srgbClr val="EDEB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 offre</a:t>
                      </a:r>
                    </a:p>
                  </a:txBody>
                  <a:tcPr anchor="ctr">
                    <a:solidFill>
                      <a:srgbClr val="EDEB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DE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037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59A0AEB-DFE5-419C-B2F0-CC13D97AC503}"/>
              </a:ext>
            </a:extLst>
          </p:cNvPr>
          <p:cNvSpPr/>
          <p:nvPr/>
        </p:nvSpPr>
        <p:spPr>
          <a:xfrm>
            <a:off x="809625" y="59709"/>
            <a:ext cx="8801100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29A032-525F-4F3C-BA0A-EF453E2ACDE2}"/>
              </a:ext>
            </a:extLst>
          </p:cNvPr>
          <p:cNvSpPr txBox="1"/>
          <p:nvPr/>
        </p:nvSpPr>
        <p:spPr>
          <a:xfrm>
            <a:off x="809625" y="273"/>
            <a:ext cx="935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 à envisager pour les nouveaux clients entre 2 mises à jour</a:t>
            </a:r>
          </a:p>
        </p:txBody>
      </p:sp>
    </p:spTree>
    <p:extLst>
      <p:ext uri="{BB962C8B-B14F-4D97-AF65-F5344CB8AC3E}">
        <p14:creationId xmlns:p14="http://schemas.microsoft.com/office/powerpoint/2010/main" val="395123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66B668-C106-4522-AC90-34D12781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2638603-826D-4DC8-9D7C-CF8763900D72}"/>
              </a:ext>
            </a:extLst>
          </p:cNvPr>
          <p:cNvSpPr/>
          <p:nvPr/>
        </p:nvSpPr>
        <p:spPr>
          <a:xfrm>
            <a:off x="5745569" y="713077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CF4C84-1109-489B-917E-2B1BEAC305A2}"/>
              </a:ext>
            </a:extLst>
          </p:cNvPr>
          <p:cNvSpPr txBox="1"/>
          <p:nvPr/>
        </p:nvSpPr>
        <p:spPr>
          <a:xfrm>
            <a:off x="6131125" y="901230"/>
            <a:ext cx="8485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60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3CE4B0-D3E8-4A25-93E9-B27319C3532C}"/>
              </a:ext>
            </a:extLst>
          </p:cNvPr>
          <p:cNvSpPr txBox="1"/>
          <p:nvPr/>
        </p:nvSpPr>
        <p:spPr>
          <a:xfrm>
            <a:off x="2813953" y="2322892"/>
            <a:ext cx="74476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Modèles d’apprentissage non supervisé </a:t>
            </a:r>
          </a:p>
        </p:txBody>
      </p:sp>
    </p:spTree>
    <p:extLst>
      <p:ext uri="{BB962C8B-B14F-4D97-AF65-F5344CB8AC3E}">
        <p14:creationId xmlns:p14="http://schemas.microsoft.com/office/powerpoint/2010/main" val="24408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2D1113-ED42-420A-9250-FED6F0A4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62852"/>
            <a:ext cx="42215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DE1B48-2D5F-49CA-BA1D-ACC7059D51B8}"/>
              </a:ext>
            </a:extLst>
          </p:cNvPr>
          <p:cNvSpPr txBox="1"/>
          <p:nvPr/>
        </p:nvSpPr>
        <p:spPr>
          <a:xfrm>
            <a:off x="1523805" y="786104"/>
            <a:ext cx="989900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1</a:t>
            </a:r>
          </a:p>
          <a:p>
            <a:pPr algn="ctr"/>
            <a:r>
              <a:rPr lang="fr-FR" sz="3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(variables quantitatives) </a:t>
            </a:r>
          </a:p>
          <a:p>
            <a:pPr algn="ctr"/>
            <a:endParaRPr lang="fr-FR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ACP – K-</a:t>
            </a:r>
            <a:r>
              <a:rPr lang="fr-FR" sz="72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7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1C9372-CE0F-4BA4-9A80-344B980B90F0}"/>
              </a:ext>
            </a:extLst>
          </p:cNvPr>
          <p:cNvSpPr txBox="1"/>
          <p:nvPr/>
        </p:nvSpPr>
        <p:spPr>
          <a:xfrm>
            <a:off x="2598494" y="4232497"/>
            <a:ext cx="3598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Réduction de dimension</a:t>
            </a: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Variabilité entre individus (ressemblances et différences)</a:t>
            </a: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Projection des individus sur F1 et F2</a:t>
            </a:r>
          </a:p>
          <a:p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3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2FB62A-4EDA-4FAB-8F78-862ABA2F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845C6-27A3-48E0-AB04-C06FED014CBC}"/>
              </a:ext>
            </a:extLst>
          </p:cNvPr>
          <p:cNvSpPr/>
          <p:nvPr/>
        </p:nvSpPr>
        <p:spPr>
          <a:xfrm>
            <a:off x="924984" y="127232"/>
            <a:ext cx="811258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07D601-0192-44A2-8BC9-A1D434F001ED}"/>
              </a:ext>
            </a:extLst>
          </p:cNvPr>
          <p:cNvSpPr txBox="1"/>
          <p:nvPr/>
        </p:nvSpPr>
        <p:spPr>
          <a:xfrm>
            <a:off x="971111" y="67796"/>
            <a:ext cx="823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 mis en œuvre pour la segmentation avec k-</a:t>
            </a:r>
            <a:r>
              <a:rPr lang="fr-FR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B896E81-40F0-4C5C-8A19-FF8C8260DA9B}"/>
              </a:ext>
            </a:extLst>
          </p:cNvPr>
          <p:cNvGrpSpPr/>
          <p:nvPr/>
        </p:nvGrpSpPr>
        <p:grpSpPr>
          <a:xfrm>
            <a:off x="4549158" y="3279867"/>
            <a:ext cx="2208673" cy="2072733"/>
            <a:chOff x="3093169" y="2377376"/>
            <a:chExt cx="1851648" cy="1645072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DD10C24-3536-46E8-8490-700773562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2677" y="2772381"/>
              <a:ext cx="1283244" cy="703951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10A486A-636F-45C7-B73B-A341BC2C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169" y="2377376"/>
              <a:ext cx="1851648" cy="1645072"/>
            </a:xfrm>
            <a:prstGeom prst="rect">
              <a:avLst/>
            </a:prstGeom>
          </p:spPr>
        </p:pic>
      </p:grpSp>
      <p:pic>
        <p:nvPicPr>
          <p:cNvPr id="25" name="Graphique 24" descr="Base de données">
            <a:extLst>
              <a:ext uri="{FF2B5EF4-FFF2-40B4-BE49-F238E27FC236}">
                <a16:creationId xmlns:a16="http://schemas.microsoft.com/office/drawing/2014/main" id="{02285CA2-0F36-4FEB-B712-66A62AAC0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265" y="3752454"/>
            <a:ext cx="1124442" cy="112444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A61D39A2-04C6-4CF3-B12E-6BB9B4A6D30D}"/>
              </a:ext>
            </a:extLst>
          </p:cNvPr>
          <p:cNvSpPr txBox="1"/>
          <p:nvPr/>
        </p:nvSpPr>
        <p:spPr>
          <a:xfrm>
            <a:off x="738454" y="4950464"/>
            <a:ext cx="151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14 variables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quantitatives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9F4AAE-D552-4BD7-94C8-CE5E688DCE49}"/>
              </a:ext>
            </a:extLst>
          </p:cNvPr>
          <p:cNvSpPr txBox="1"/>
          <p:nvPr/>
        </p:nvSpPr>
        <p:spPr>
          <a:xfrm>
            <a:off x="446089" y="1589117"/>
            <a:ext cx="199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TABLE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INDICATEURS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CLIENTS</a:t>
            </a: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E8DC9D46-0018-4BCC-B41C-9AA3A71A5060}"/>
              </a:ext>
            </a:extLst>
          </p:cNvPr>
          <p:cNvSpPr/>
          <p:nvPr/>
        </p:nvSpPr>
        <p:spPr>
          <a:xfrm>
            <a:off x="2251387" y="4237493"/>
            <a:ext cx="1955310" cy="1741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46100D4-4099-441C-9D99-AE2F82D46B58}"/>
              </a:ext>
            </a:extLst>
          </p:cNvPr>
          <p:cNvSpPr txBox="1"/>
          <p:nvPr/>
        </p:nvSpPr>
        <p:spPr>
          <a:xfrm>
            <a:off x="2277704" y="1597534"/>
            <a:ext cx="199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PREPARATION DE LA DONNEE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9A9CEE-C912-4B29-8D3A-E3511D4196E4}"/>
              </a:ext>
            </a:extLst>
          </p:cNvPr>
          <p:cNvSpPr txBox="1"/>
          <p:nvPr/>
        </p:nvSpPr>
        <p:spPr>
          <a:xfrm>
            <a:off x="4885264" y="1590002"/>
            <a:ext cx="182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A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NALYSE EN</a:t>
            </a:r>
          </a:p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OMPOSANTES</a:t>
            </a:r>
          </a:p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P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RINCIPALES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97DDBFD-14B7-40E0-BE72-994E89330CEA}"/>
              </a:ext>
            </a:extLst>
          </p:cNvPr>
          <p:cNvSpPr txBox="1"/>
          <p:nvPr/>
        </p:nvSpPr>
        <p:spPr>
          <a:xfrm>
            <a:off x="1839567" y="3617011"/>
            <a:ext cx="267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Données centrées 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et réduites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E0B31C-155E-4D66-8B6C-AB79FABE1FA9}"/>
              </a:ext>
            </a:extLst>
          </p:cNvPr>
          <p:cNvSpPr txBox="1"/>
          <p:nvPr/>
        </p:nvSpPr>
        <p:spPr>
          <a:xfrm>
            <a:off x="2198213" y="4485212"/>
            <a:ext cx="2008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StandardScaler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57F0CE7-024C-4195-9EA4-82A5D2EAD999}"/>
              </a:ext>
            </a:extLst>
          </p:cNvPr>
          <p:cNvGrpSpPr/>
          <p:nvPr/>
        </p:nvGrpSpPr>
        <p:grpSpPr>
          <a:xfrm>
            <a:off x="2933477" y="867099"/>
            <a:ext cx="571510" cy="594438"/>
            <a:chOff x="5821070" y="964480"/>
            <a:chExt cx="571510" cy="594438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62F1B17-C52E-4997-9C61-078827081272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E00B5CB-0DA0-433D-B257-3E71C978570F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fr-FR" sz="2400" b="1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C1CA362-2F1A-43ED-A90E-F0DB80810670}"/>
              </a:ext>
            </a:extLst>
          </p:cNvPr>
          <p:cNvGrpSpPr/>
          <p:nvPr/>
        </p:nvGrpSpPr>
        <p:grpSpPr>
          <a:xfrm>
            <a:off x="5338804" y="899090"/>
            <a:ext cx="571510" cy="594438"/>
            <a:chOff x="5821070" y="964480"/>
            <a:chExt cx="571510" cy="594438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D604933-A30C-48D7-A7DD-813EDFD6D132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EB64417-5E2E-4084-81E4-EAD6025D7B77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fr-FR" sz="2400" b="1" dirty="0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436B625F-1278-4A14-BE83-CD754C67EDAA}"/>
              </a:ext>
            </a:extLst>
          </p:cNvPr>
          <p:cNvSpPr txBox="1"/>
          <p:nvPr/>
        </p:nvSpPr>
        <p:spPr>
          <a:xfrm>
            <a:off x="3927690" y="5376168"/>
            <a:ext cx="3650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Réduction de dimension</a:t>
            </a:r>
          </a:p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9 composantes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</a:p>
          <a:p>
            <a:pPr algn="ctr"/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Projection des individus sur F1 et F2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41BEDA9-8A69-46F0-8840-F1F2FEB57203}"/>
              </a:ext>
            </a:extLst>
          </p:cNvPr>
          <p:cNvSpPr txBox="1"/>
          <p:nvPr/>
        </p:nvSpPr>
        <p:spPr>
          <a:xfrm>
            <a:off x="6714015" y="4123779"/>
            <a:ext cx="4015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BBB1276-BDE0-42B3-8D2A-38D34C2C7869}"/>
              </a:ext>
            </a:extLst>
          </p:cNvPr>
          <p:cNvSpPr txBox="1"/>
          <p:nvPr/>
        </p:nvSpPr>
        <p:spPr>
          <a:xfrm>
            <a:off x="5508770" y="2961095"/>
            <a:ext cx="4015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</a:t>
            </a:r>
            <a:endParaRPr lang="fr-FR" sz="1200" dirty="0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83B1A3A3-4DA1-4A70-9B88-9010F6246DF5}"/>
              </a:ext>
            </a:extLst>
          </p:cNvPr>
          <p:cNvSpPr/>
          <p:nvPr/>
        </p:nvSpPr>
        <p:spPr>
          <a:xfrm>
            <a:off x="7386919" y="4183949"/>
            <a:ext cx="1673191" cy="162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BBBAAF4-BB2E-41AA-9A4F-54BA13282E1E}"/>
              </a:ext>
            </a:extLst>
          </p:cNvPr>
          <p:cNvSpPr txBox="1"/>
          <p:nvPr/>
        </p:nvSpPr>
        <p:spPr>
          <a:xfrm>
            <a:off x="7343574" y="3704806"/>
            <a:ext cx="1673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Segmentation 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7248C0C-85A1-45ED-8D49-FDAD1B573EB6}"/>
              </a:ext>
            </a:extLst>
          </p:cNvPr>
          <p:cNvSpPr txBox="1"/>
          <p:nvPr/>
        </p:nvSpPr>
        <p:spPr>
          <a:xfrm>
            <a:off x="7049567" y="4406269"/>
            <a:ext cx="2347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1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Recherche du k optimal</a:t>
            </a:r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C65E892-EF98-4EDD-8CF8-0389F3D69AAA}"/>
              </a:ext>
            </a:extLst>
          </p:cNvPr>
          <p:cNvGrpSpPr/>
          <p:nvPr/>
        </p:nvGrpSpPr>
        <p:grpSpPr>
          <a:xfrm>
            <a:off x="7768332" y="899090"/>
            <a:ext cx="571510" cy="594438"/>
            <a:chOff x="5821070" y="964480"/>
            <a:chExt cx="571510" cy="594438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89358EBD-6C65-4CD2-AF58-53C02557BAFE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F062C35C-5914-4683-BD76-639C3C3C2342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fr-FR" sz="2400" b="1" dirty="0"/>
            </a:p>
          </p:txBody>
        </p: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40DA47F1-1989-45BB-848A-555D830CB6F5}"/>
              </a:ext>
            </a:extLst>
          </p:cNvPr>
          <p:cNvSpPr txBox="1"/>
          <p:nvPr/>
        </p:nvSpPr>
        <p:spPr>
          <a:xfrm>
            <a:off x="7055958" y="1553249"/>
            <a:ext cx="199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ALGORITHME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ML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NON SUPERVISE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F621ACBF-FEC6-4D8C-9E9F-162134456CA7}"/>
              </a:ext>
            </a:extLst>
          </p:cNvPr>
          <p:cNvGrpSpPr/>
          <p:nvPr/>
        </p:nvGrpSpPr>
        <p:grpSpPr>
          <a:xfrm>
            <a:off x="9680433" y="2552113"/>
            <a:ext cx="1913230" cy="961891"/>
            <a:chOff x="9300035" y="668196"/>
            <a:chExt cx="2814590" cy="1556562"/>
          </a:xfrm>
        </p:grpSpPr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6F28AD77-8522-4CF4-ABCC-07AFA7F80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453"/>
            <a:stretch/>
          </p:blipFill>
          <p:spPr>
            <a:xfrm>
              <a:off x="9300035" y="668196"/>
              <a:ext cx="2814590" cy="1556562"/>
            </a:xfrm>
            <a:prstGeom prst="rect">
              <a:avLst/>
            </a:prstGeom>
          </p:spPr>
        </p:pic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3CDAA04B-6F43-4D14-89F8-0FC18A228DE9}"/>
                </a:ext>
              </a:extLst>
            </p:cNvPr>
            <p:cNvGrpSpPr/>
            <p:nvPr/>
          </p:nvGrpSpPr>
          <p:grpSpPr>
            <a:xfrm>
              <a:off x="9878306" y="1550011"/>
              <a:ext cx="399882" cy="410895"/>
              <a:chOff x="3172970" y="5743866"/>
              <a:chExt cx="399882" cy="410895"/>
            </a:xfrm>
          </p:grpSpPr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7306A330-186F-42AB-9FCC-FF0600915C12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8FF98BCE-E276-41B9-8DC3-AB429A06D40C}"/>
                  </a:ext>
                </a:extLst>
              </p:cNvPr>
              <p:cNvSpPr txBox="1"/>
              <p:nvPr/>
            </p:nvSpPr>
            <p:spPr>
              <a:xfrm>
                <a:off x="3172970" y="5743866"/>
                <a:ext cx="399882" cy="41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535FC3FD-D524-4BD4-BDFD-E52F99178CA7}"/>
                </a:ext>
              </a:extLst>
            </p:cNvPr>
            <p:cNvGrpSpPr/>
            <p:nvPr/>
          </p:nvGrpSpPr>
          <p:grpSpPr>
            <a:xfrm>
              <a:off x="9875269" y="1159626"/>
              <a:ext cx="399882" cy="410895"/>
              <a:chOff x="3169933" y="5714299"/>
              <a:chExt cx="399882" cy="410895"/>
            </a:xfrm>
          </p:grpSpPr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664C7D94-B7ED-480E-A97B-25571BD40A31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36BEBBB-75A9-467C-84E1-5E0FC9997E75}"/>
                  </a:ext>
                </a:extLst>
              </p:cNvPr>
              <p:cNvSpPr txBox="1"/>
              <p:nvPr/>
            </p:nvSpPr>
            <p:spPr>
              <a:xfrm>
                <a:off x="3169933" y="5714299"/>
                <a:ext cx="399882" cy="41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9D04F8E5-2924-4ACA-80B6-F35430A1DABF}"/>
                </a:ext>
              </a:extLst>
            </p:cNvPr>
            <p:cNvGrpSpPr/>
            <p:nvPr/>
          </p:nvGrpSpPr>
          <p:grpSpPr>
            <a:xfrm>
              <a:off x="10681108" y="1171703"/>
              <a:ext cx="399882" cy="410895"/>
              <a:chOff x="3174284" y="5712825"/>
              <a:chExt cx="399882" cy="410895"/>
            </a:xfrm>
          </p:grpSpPr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06BE7682-4A91-4324-A104-8FDEDF497CA4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992F0F07-A37C-4587-9AEC-8F7479516D89}"/>
                  </a:ext>
                </a:extLst>
              </p:cNvPr>
              <p:cNvSpPr txBox="1"/>
              <p:nvPr/>
            </p:nvSpPr>
            <p:spPr>
              <a:xfrm>
                <a:off x="3174284" y="5712825"/>
                <a:ext cx="399882" cy="41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</p:txBody>
          </p:sp>
        </p:grp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F5F2DEEB-73C4-4EBE-8848-96CB8A55ADE1}"/>
              </a:ext>
            </a:extLst>
          </p:cNvPr>
          <p:cNvGrpSpPr/>
          <p:nvPr/>
        </p:nvGrpSpPr>
        <p:grpSpPr>
          <a:xfrm>
            <a:off x="9641628" y="3782770"/>
            <a:ext cx="2116553" cy="984927"/>
            <a:chOff x="9179886" y="3952374"/>
            <a:chExt cx="2928484" cy="1499030"/>
          </a:xfrm>
        </p:grpSpPr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1E738ECC-29EE-44BB-8F13-73334AA5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9886" y="3952374"/>
              <a:ext cx="2928484" cy="1499030"/>
            </a:xfrm>
            <a:prstGeom prst="rect">
              <a:avLst/>
            </a:prstGeom>
          </p:spPr>
        </p:pic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0389CF8A-A7B4-494D-A4B6-ECBFE92EE7B3}"/>
                </a:ext>
              </a:extLst>
            </p:cNvPr>
            <p:cNvGrpSpPr/>
            <p:nvPr/>
          </p:nvGrpSpPr>
          <p:grpSpPr>
            <a:xfrm>
              <a:off x="9411915" y="4909504"/>
              <a:ext cx="399882" cy="386453"/>
              <a:chOff x="3190040" y="5770101"/>
              <a:chExt cx="399882" cy="386453"/>
            </a:xfrm>
          </p:grpSpPr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FD256D5F-1277-4518-A27B-C4978FE1EDB2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3E0D32D-FB97-4DA3-9B6B-93A3C1EA1C81}"/>
                  </a:ext>
                </a:extLst>
              </p:cNvPr>
              <p:cNvSpPr txBox="1"/>
              <p:nvPr/>
            </p:nvSpPr>
            <p:spPr>
              <a:xfrm>
                <a:off x="3190040" y="5770101"/>
                <a:ext cx="399882" cy="38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B58A8323-6E70-4E8A-869E-1503232796FD}"/>
                </a:ext>
              </a:extLst>
            </p:cNvPr>
            <p:cNvGrpSpPr/>
            <p:nvPr/>
          </p:nvGrpSpPr>
          <p:grpSpPr>
            <a:xfrm>
              <a:off x="9625415" y="4156110"/>
              <a:ext cx="399882" cy="386453"/>
              <a:chOff x="3171670" y="5716184"/>
              <a:chExt cx="399882" cy="386453"/>
            </a:xfrm>
          </p:grpSpPr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A991512B-6FFE-4CFC-9FF1-C2D7E2556A9E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DDEEDF8A-3997-472B-B61A-AD176858703B}"/>
                  </a:ext>
                </a:extLst>
              </p:cNvPr>
              <p:cNvSpPr txBox="1"/>
              <p:nvPr/>
            </p:nvSpPr>
            <p:spPr>
              <a:xfrm>
                <a:off x="3171670" y="5716184"/>
                <a:ext cx="399882" cy="38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D8E0EB58-6903-43C1-AA31-4DC38E045456}"/>
                </a:ext>
              </a:extLst>
            </p:cNvPr>
            <p:cNvGrpSpPr/>
            <p:nvPr/>
          </p:nvGrpSpPr>
          <p:grpSpPr>
            <a:xfrm>
              <a:off x="9801625" y="4415633"/>
              <a:ext cx="399882" cy="386453"/>
              <a:chOff x="3163331" y="5723080"/>
              <a:chExt cx="399882" cy="386453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2B27B6DC-6A6B-4B79-A912-F26B7A647693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ZoneTexte 100">
                <a:extLst>
                  <a:ext uri="{FF2B5EF4-FFF2-40B4-BE49-F238E27FC236}">
                    <a16:creationId xmlns:a16="http://schemas.microsoft.com/office/drawing/2014/main" id="{81D2ABDD-75AB-4324-936B-B7F35D9942CA}"/>
                  </a:ext>
                </a:extLst>
              </p:cNvPr>
              <p:cNvSpPr txBox="1"/>
              <p:nvPr/>
            </p:nvSpPr>
            <p:spPr>
              <a:xfrm>
                <a:off x="3163331" y="5723080"/>
                <a:ext cx="399882" cy="38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F68E503A-A2AD-4BE1-8736-0562E7616A48}"/>
                </a:ext>
              </a:extLst>
            </p:cNvPr>
            <p:cNvGrpSpPr/>
            <p:nvPr/>
          </p:nvGrpSpPr>
          <p:grpSpPr>
            <a:xfrm>
              <a:off x="10560201" y="4814123"/>
              <a:ext cx="399882" cy="386453"/>
              <a:chOff x="3174283" y="5717820"/>
              <a:chExt cx="399882" cy="386453"/>
            </a:xfrm>
          </p:grpSpPr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CBF48E31-E292-4949-AB91-DEE4C81A3C9F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ZoneTexte 103">
                <a:extLst>
                  <a:ext uri="{FF2B5EF4-FFF2-40B4-BE49-F238E27FC236}">
                    <a16:creationId xmlns:a16="http://schemas.microsoft.com/office/drawing/2014/main" id="{74F2E07E-C4C1-47DD-8E98-4B928639B543}"/>
                  </a:ext>
                </a:extLst>
              </p:cNvPr>
              <p:cNvSpPr txBox="1"/>
              <p:nvPr/>
            </p:nvSpPr>
            <p:spPr>
              <a:xfrm>
                <a:off x="3174283" y="5717820"/>
                <a:ext cx="399882" cy="386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</a:p>
            </p:txBody>
          </p:sp>
        </p:grpSp>
      </p:grpSp>
      <p:sp>
        <p:nvSpPr>
          <p:cNvPr id="121" name="ZoneTexte 120">
            <a:extLst>
              <a:ext uri="{FF2B5EF4-FFF2-40B4-BE49-F238E27FC236}">
                <a16:creationId xmlns:a16="http://schemas.microsoft.com/office/drawing/2014/main" id="{3ABE8589-3AFC-4BC6-B8A5-83BF68BEFDCE}"/>
              </a:ext>
            </a:extLst>
          </p:cNvPr>
          <p:cNvSpPr txBox="1"/>
          <p:nvPr/>
        </p:nvSpPr>
        <p:spPr>
          <a:xfrm>
            <a:off x="9716793" y="3413900"/>
            <a:ext cx="1840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k = 3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82817181-5007-4B3D-956B-FB0B508E0AF9}"/>
              </a:ext>
            </a:extLst>
          </p:cNvPr>
          <p:cNvSpPr txBox="1"/>
          <p:nvPr/>
        </p:nvSpPr>
        <p:spPr>
          <a:xfrm>
            <a:off x="9749847" y="4674271"/>
            <a:ext cx="1840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k = 4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0007B5DA-F3D8-4253-A2DB-8A4C195328AC}"/>
              </a:ext>
            </a:extLst>
          </p:cNvPr>
          <p:cNvGrpSpPr/>
          <p:nvPr/>
        </p:nvGrpSpPr>
        <p:grpSpPr>
          <a:xfrm>
            <a:off x="10093248" y="888742"/>
            <a:ext cx="628661" cy="594438"/>
            <a:chOff x="5821070" y="964480"/>
            <a:chExt cx="571510" cy="594438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501053A8-4D7E-48B6-B828-374B5E744093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6499D830-8A3A-4C83-9062-BD2C64FFB3FE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fr-FR" sz="2400" b="1" dirty="0"/>
            </a:p>
          </p:txBody>
        </p:sp>
      </p:grpSp>
      <p:sp>
        <p:nvSpPr>
          <p:cNvPr id="127" name="ZoneTexte 126">
            <a:extLst>
              <a:ext uri="{FF2B5EF4-FFF2-40B4-BE49-F238E27FC236}">
                <a16:creationId xmlns:a16="http://schemas.microsoft.com/office/drawing/2014/main" id="{E2A97E6A-779B-4867-9539-1AF1D9681784}"/>
              </a:ext>
            </a:extLst>
          </p:cNvPr>
          <p:cNvSpPr txBox="1"/>
          <p:nvPr/>
        </p:nvSpPr>
        <p:spPr>
          <a:xfrm>
            <a:off x="9324439" y="1568439"/>
            <a:ext cx="22715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VISUALISATION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INTERPRETATION SEGMENTS</a:t>
            </a:r>
          </a:p>
        </p:txBody>
      </p:sp>
      <p:pic>
        <p:nvPicPr>
          <p:cNvPr id="129" name="Image 128">
            <a:extLst>
              <a:ext uri="{FF2B5EF4-FFF2-40B4-BE49-F238E27FC236}">
                <a16:creationId xmlns:a16="http://schemas.microsoft.com/office/drawing/2014/main" id="{E1A98D61-2936-4783-940A-4F89B04769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72"/>
          <a:stretch/>
        </p:blipFill>
        <p:spPr>
          <a:xfrm>
            <a:off x="9675783" y="5055419"/>
            <a:ext cx="2015529" cy="1085581"/>
          </a:xfrm>
          <a:prstGeom prst="rect">
            <a:avLst/>
          </a:prstGeom>
        </p:spPr>
      </p:pic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4E3A3654-C93E-46D2-91C2-462C9F319BAC}"/>
              </a:ext>
            </a:extLst>
          </p:cNvPr>
          <p:cNvGrpSpPr/>
          <p:nvPr/>
        </p:nvGrpSpPr>
        <p:grpSpPr>
          <a:xfrm>
            <a:off x="10322345" y="5546921"/>
            <a:ext cx="275385" cy="172123"/>
            <a:chOff x="3174284" y="5728875"/>
            <a:chExt cx="399882" cy="274930"/>
          </a:xfrm>
        </p:grpSpPr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D45FBA1A-AB71-4E5E-8F4E-7D3E2987FF49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C729E0E9-BBE3-4A3C-9FCF-B9C959224B68}"/>
                </a:ext>
              </a:extLst>
            </p:cNvPr>
            <p:cNvSpPr txBox="1"/>
            <p:nvPr/>
          </p:nvSpPr>
          <p:spPr>
            <a:xfrm>
              <a:off x="3174284" y="5728875"/>
              <a:ext cx="399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C3D58AEE-7AA0-4F65-BAED-2C1C1695714E}"/>
              </a:ext>
            </a:extLst>
          </p:cNvPr>
          <p:cNvGrpSpPr/>
          <p:nvPr/>
        </p:nvGrpSpPr>
        <p:grpSpPr>
          <a:xfrm>
            <a:off x="10040457" y="5654644"/>
            <a:ext cx="275385" cy="173907"/>
            <a:chOff x="3164408" y="5726024"/>
            <a:chExt cx="399882" cy="277781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9395FB4A-4269-45F4-ABFF-1E350B40E833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F9118A6B-5CE7-4FF7-8382-D30D43391870}"/>
                </a:ext>
              </a:extLst>
            </p:cNvPr>
            <p:cNvSpPr txBox="1"/>
            <p:nvPr/>
          </p:nvSpPr>
          <p:spPr>
            <a:xfrm>
              <a:off x="3164408" y="5726024"/>
              <a:ext cx="399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956721DC-7EF3-4ADD-A689-640342463B14}"/>
              </a:ext>
            </a:extLst>
          </p:cNvPr>
          <p:cNvGrpSpPr/>
          <p:nvPr/>
        </p:nvGrpSpPr>
        <p:grpSpPr>
          <a:xfrm>
            <a:off x="10141429" y="5434910"/>
            <a:ext cx="275385" cy="170852"/>
            <a:chOff x="3176194" y="5730905"/>
            <a:chExt cx="399882" cy="272900"/>
          </a:xfrm>
        </p:grpSpPr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F53FA75B-26D1-4113-B6A1-EFB457DD0AE6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325AB5B6-324F-4A4A-996E-6C5D44BE728D}"/>
                </a:ext>
              </a:extLst>
            </p:cNvPr>
            <p:cNvSpPr txBox="1"/>
            <p:nvPr/>
          </p:nvSpPr>
          <p:spPr>
            <a:xfrm>
              <a:off x="3176194" y="5730905"/>
              <a:ext cx="399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8335C6B8-7380-4121-AD48-825E8F8D63DC}"/>
              </a:ext>
            </a:extLst>
          </p:cNvPr>
          <p:cNvGrpSpPr/>
          <p:nvPr/>
        </p:nvGrpSpPr>
        <p:grpSpPr>
          <a:xfrm>
            <a:off x="10257401" y="5691443"/>
            <a:ext cx="275385" cy="154149"/>
            <a:chOff x="3161494" y="5759942"/>
            <a:chExt cx="399882" cy="246221"/>
          </a:xfrm>
        </p:grpSpPr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F6CF3701-E214-44A6-BD63-AACB531A946A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C588C95A-8B27-4ED7-BD2A-8559E9E315C7}"/>
                </a:ext>
              </a:extLst>
            </p:cNvPr>
            <p:cNvSpPr txBox="1"/>
            <p:nvPr/>
          </p:nvSpPr>
          <p:spPr>
            <a:xfrm>
              <a:off x="3161494" y="5759942"/>
              <a:ext cx="399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80FED5A6-3A63-442F-B9B4-CD8A39F4062F}"/>
              </a:ext>
            </a:extLst>
          </p:cNvPr>
          <p:cNvGrpSpPr/>
          <p:nvPr/>
        </p:nvGrpSpPr>
        <p:grpSpPr>
          <a:xfrm>
            <a:off x="10671030" y="5371802"/>
            <a:ext cx="275385" cy="199225"/>
            <a:chOff x="3155810" y="5685584"/>
            <a:chExt cx="399882" cy="318221"/>
          </a:xfrm>
        </p:grpSpPr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58405356-4FF4-4FFA-91CA-2A825C049393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018ECC70-7328-4D86-9DD1-B5E473D0424B}"/>
                </a:ext>
              </a:extLst>
            </p:cNvPr>
            <p:cNvSpPr txBox="1"/>
            <p:nvPr/>
          </p:nvSpPr>
          <p:spPr>
            <a:xfrm>
              <a:off x="3155810" y="5685584"/>
              <a:ext cx="399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46" name="ZoneTexte 145">
            <a:extLst>
              <a:ext uri="{FF2B5EF4-FFF2-40B4-BE49-F238E27FC236}">
                <a16:creationId xmlns:a16="http://schemas.microsoft.com/office/drawing/2014/main" id="{F28500F7-B5A0-4D5D-8EE5-824B9ECE3B6E}"/>
              </a:ext>
            </a:extLst>
          </p:cNvPr>
          <p:cNvSpPr txBox="1"/>
          <p:nvPr/>
        </p:nvSpPr>
        <p:spPr>
          <a:xfrm>
            <a:off x="9808570" y="6036554"/>
            <a:ext cx="1840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k = 5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id="{5BBD7724-4624-4B1C-964C-1120B880DF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5" t="3061" b="2703"/>
          <a:stretch/>
        </p:blipFill>
        <p:spPr>
          <a:xfrm>
            <a:off x="1959744" y="5547760"/>
            <a:ext cx="2209215" cy="1092072"/>
          </a:xfrm>
          <a:prstGeom prst="rect">
            <a:avLst/>
          </a:prstGeom>
        </p:spPr>
      </p:pic>
      <p:sp>
        <p:nvSpPr>
          <p:cNvPr id="149" name="Ellipse 148">
            <a:extLst>
              <a:ext uri="{FF2B5EF4-FFF2-40B4-BE49-F238E27FC236}">
                <a16:creationId xmlns:a16="http://schemas.microsoft.com/office/drawing/2014/main" id="{445E558D-9A77-4566-9958-7A3D6B59752D}"/>
              </a:ext>
            </a:extLst>
          </p:cNvPr>
          <p:cNvSpPr/>
          <p:nvPr/>
        </p:nvSpPr>
        <p:spPr>
          <a:xfrm>
            <a:off x="3202454" y="5612448"/>
            <a:ext cx="180000" cy="180000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02A72AB5-8B76-4E86-94A5-BAAA635A1827}"/>
              </a:ext>
            </a:extLst>
          </p:cNvPr>
          <p:cNvSpPr txBox="1"/>
          <p:nvPr/>
        </p:nvSpPr>
        <p:spPr>
          <a:xfrm>
            <a:off x="1678234" y="5552943"/>
            <a:ext cx="373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75000"/>
                  </a:schemeClr>
                </a:solidFill>
              </a:rPr>
              <a:t>90</a:t>
            </a:r>
            <a:endParaRPr lang="fr-FR" sz="1200" dirty="0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C966A3EB-62A2-4C96-B156-C67E22FC6CF8}"/>
              </a:ext>
            </a:extLst>
          </p:cNvPr>
          <p:cNvSpPr txBox="1"/>
          <p:nvPr/>
        </p:nvSpPr>
        <p:spPr>
          <a:xfrm>
            <a:off x="3160508" y="6314886"/>
            <a:ext cx="373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5205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F2582EE-D73C-45EC-9F2C-002D7574C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/>
          <a:stretch/>
        </p:blipFill>
        <p:spPr bwMode="auto">
          <a:xfrm>
            <a:off x="1145405" y="4875638"/>
            <a:ext cx="4188108" cy="185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E9C076-88A0-43CC-89AC-0DE730780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4"/>
          <a:stretch/>
        </p:blipFill>
        <p:spPr bwMode="auto">
          <a:xfrm>
            <a:off x="1183589" y="2838826"/>
            <a:ext cx="4162428" cy="18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7307D2-C5F3-4817-82E0-994A7FD40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"/>
          <a:stretch/>
        </p:blipFill>
        <p:spPr bwMode="auto">
          <a:xfrm>
            <a:off x="1202068" y="832564"/>
            <a:ext cx="4162428" cy="19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2507E72B-EA3B-40D2-AB7C-90CFFD5CFD99}"/>
              </a:ext>
            </a:extLst>
          </p:cNvPr>
          <p:cNvGrpSpPr/>
          <p:nvPr/>
        </p:nvGrpSpPr>
        <p:grpSpPr>
          <a:xfrm>
            <a:off x="1442943" y="872686"/>
            <a:ext cx="3945364" cy="4547039"/>
            <a:chOff x="4462368" y="923480"/>
            <a:chExt cx="3945364" cy="454703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439EE92-6B16-4FE5-B391-CF77CEF43F42}"/>
                </a:ext>
              </a:extLst>
            </p:cNvPr>
            <p:cNvSpPr txBox="1"/>
            <p:nvPr/>
          </p:nvSpPr>
          <p:spPr>
            <a:xfrm>
              <a:off x="6302707" y="923480"/>
              <a:ext cx="210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Méthode du coude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9020B0-27F2-4B01-B6E1-050068F3E15A}"/>
                </a:ext>
              </a:extLst>
            </p:cNvPr>
            <p:cNvSpPr txBox="1"/>
            <p:nvPr/>
          </p:nvSpPr>
          <p:spPr>
            <a:xfrm>
              <a:off x="4462368" y="3817185"/>
              <a:ext cx="27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Coefficient de silhouette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8522708-99ED-41AE-911D-3A51E853743D}"/>
                </a:ext>
              </a:extLst>
            </p:cNvPr>
            <p:cNvSpPr txBox="1"/>
            <p:nvPr/>
          </p:nvSpPr>
          <p:spPr>
            <a:xfrm>
              <a:off x="5619455" y="5101187"/>
              <a:ext cx="2781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Indice de Davies-</a:t>
              </a:r>
              <a:r>
                <a:rPr lang="fr-FR" dirty="0" err="1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Bouldin</a:t>
              </a:r>
              <a:endPara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B20102-A7F6-454E-8E18-A1BF60A0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6711"/>
            <a:ext cx="43912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0B441-EA6F-4284-AF37-931C12C230D7}"/>
              </a:ext>
            </a:extLst>
          </p:cNvPr>
          <p:cNvSpPr/>
          <p:nvPr/>
        </p:nvSpPr>
        <p:spPr>
          <a:xfrm>
            <a:off x="924984" y="127232"/>
            <a:ext cx="6447365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751219-A602-4870-AE00-B7F68E5C9962}"/>
              </a:ext>
            </a:extLst>
          </p:cNvPr>
          <p:cNvSpPr txBox="1"/>
          <p:nvPr/>
        </p:nvSpPr>
        <p:spPr>
          <a:xfrm>
            <a:off x="971110" y="67796"/>
            <a:ext cx="640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Détermination du nombre optimal k de groupes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B9D34C1-FCB5-43BD-89A2-0C7E44C1D80D}"/>
              </a:ext>
            </a:extLst>
          </p:cNvPr>
          <p:cNvSpPr/>
          <p:nvPr/>
        </p:nvSpPr>
        <p:spPr>
          <a:xfrm>
            <a:off x="2402681" y="1493871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9771C95-DEF8-4B80-B384-12C339B4BF6C}"/>
              </a:ext>
            </a:extLst>
          </p:cNvPr>
          <p:cNvSpPr/>
          <p:nvPr/>
        </p:nvSpPr>
        <p:spPr>
          <a:xfrm>
            <a:off x="3217953" y="2853046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642D590-E29D-4CCB-B54D-DA931CCD7D9C}"/>
              </a:ext>
            </a:extLst>
          </p:cNvPr>
          <p:cNvSpPr/>
          <p:nvPr/>
        </p:nvSpPr>
        <p:spPr>
          <a:xfrm>
            <a:off x="4015731" y="6250201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7CFCE-DB7D-4E91-90BF-7479E7C93F91}"/>
              </a:ext>
            </a:extLst>
          </p:cNvPr>
          <p:cNvSpPr/>
          <p:nvPr/>
        </p:nvSpPr>
        <p:spPr>
          <a:xfrm>
            <a:off x="2384320" y="2906196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1A948DE-47C2-4367-B7EF-C12BD72D4777}"/>
              </a:ext>
            </a:extLst>
          </p:cNvPr>
          <p:cNvSpPr/>
          <p:nvPr/>
        </p:nvSpPr>
        <p:spPr>
          <a:xfrm>
            <a:off x="3107069" y="6025436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FE3B5A9-F7ED-4959-835A-9E03E744D873}"/>
              </a:ext>
            </a:extLst>
          </p:cNvPr>
          <p:cNvSpPr/>
          <p:nvPr/>
        </p:nvSpPr>
        <p:spPr>
          <a:xfrm>
            <a:off x="3264803" y="1821973"/>
            <a:ext cx="352425" cy="341505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3180AE-A05D-4105-A00A-48BE547D3E12}"/>
              </a:ext>
            </a:extLst>
          </p:cNvPr>
          <p:cNvSpPr txBox="1"/>
          <p:nvPr/>
        </p:nvSpPr>
        <p:spPr>
          <a:xfrm>
            <a:off x="5610225" y="1295292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K = 3</a:t>
            </a:r>
          </a:p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(k = 4)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6704F9A-2CD7-47DD-B342-EB0A821DE562}"/>
              </a:ext>
            </a:extLst>
          </p:cNvPr>
          <p:cNvSpPr txBox="1"/>
          <p:nvPr/>
        </p:nvSpPr>
        <p:spPr>
          <a:xfrm>
            <a:off x="5681662" y="3375726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K = 4</a:t>
            </a:r>
          </a:p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(k = 3)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0B9284-970F-4AC7-B56B-F476EE883B04}"/>
              </a:ext>
            </a:extLst>
          </p:cNvPr>
          <p:cNvSpPr txBox="1"/>
          <p:nvPr/>
        </p:nvSpPr>
        <p:spPr>
          <a:xfrm>
            <a:off x="5723191" y="5404962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K = 5</a:t>
            </a:r>
          </a:p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(k = 4)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5E7EB9-3805-432D-9685-751DBB97402E}"/>
              </a:ext>
            </a:extLst>
          </p:cNvPr>
          <p:cNvSpPr txBox="1"/>
          <p:nvPr/>
        </p:nvSpPr>
        <p:spPr>
          <a:xfrm>
            <a:off x="7058285" y="1107979"/>
            <a:ext cx="46291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k optimal 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algn="ctr"/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En fonction de la 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 clients</a:t>
            </a:r>
          </a:p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(charge de travail du service marketing)</a:t>
            </a:r>
          </a:p>
          <a:p>
            <a:pPr algn="ctr"/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En fonction des 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indices de qualité 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basés sur la distance 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Nous essaierons :   k = </a:t>
            </a:r>
            <a:r>
              <a:rPr lang="fr-FR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(k = 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</a:t>
            </a:r>
          </a:p>
          <a:p>
            <a:pPr algn="ctr"/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(k = 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</a:t>
            </a:r>
          </a:p>
          <a:p>
            <a:pPr algn="ctr"/>
            <a:endParaRPr lang="fr-FR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8CCDD7-C249-40E6-9DAB-ACB9872CF2CB}"/>
              </a:ext>
            </a:extLst>
          </p:cNvPr>
          <p:cNvSpPr txBox="1"/>
          <p:nvPr/>
        </p:nvSpPr>
        <p:spPr>
          <a:xfrm>
            <a:off x="7516120" y="4846591"/>
            <a:ext cx="4151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 = 3 et k = 4 interprétés en annexe,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51 , 52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9460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5B0A5-3147-4BB5-BF0A-799EEA9A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" y="6453386"/>
            <a:ext cx="37306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DF555B-8AF5-4FC5-93F0-18589809FF97}"/>
              </a:ext>
            </a:extLst>
          </p:cNvPr>
          <p:cNvSpPr txBox="1"/>
          <p:nvPr/>
        </p:nvSpPr>
        <p:spPr>
          <a:xfrm>
            <a:off x="1266739" y="348852"/>
            <a:ext cx="1036879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de la problématique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30E8C1-C633-4816-B62B-C07692FD5AD9}"/>
              </a:ext>
            </a:extLst>
          </p:cNvPr>
          <p:cNvSpPr txBox="1"/>
          <p:nvPr/>
        </p:nvSpPr>
        <p:spPr>
          <a:xfrm>
            <a:off x="3528178" y="2680818"/>
            <a:ext cx="8248422" cy="210826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fr-FR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jeux de données</a:t>
            </a:r>
            <a:endParaRPr lang="fr-FR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fr-FR" sz="16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Recherche des </a:t>
            </a:r>
            <a:r>
              <a:rPr lang="fr-FR" b="1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indicateurs clients </a:t>
            </a:r>
            <a:r>
              <a:rPr lang="fr-FR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pertinents pour la segmentation</a:t>
            </a:r>
          </a:p>
          <a:p>
            <a:endParaRPr lang="fr-FR" sz="1800" dirty="0">
              <a:solidFill>
                <a:srgbClr val="000000"/>
              </a:solidFill>
              <a:effectLst/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1800" b="1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Création de nouvelles variables </a:t>
            </a:r>
            <a:r>
              <a:rPr lang="fr-FR" sz="1800" dirty="0">
                <a:solidFill>
                  <a:srgbClr val="000000"/>
                </a:solidFill>
                <a:effectLst/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à partir des variables existantes</a:t>
            </a:r>
          </a:p>
          <a:p>
            <a:pPr marL="285750" indent="-285750">
              <a:buFontTx/>
              <a:buChar char="-"/>
            </a:pPr>
            <a:endParaRPr lang="fr-FR" sz="6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r-FR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cs typeface="Times New Roman" panose="02020603050405020304" pitchFamily="18" charset="0"/>
              </a:rPr>
              <a:t>(</a:t>
            </a:r>
            <a:r>
              <a:rPr lang="fr-FR" b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cs typeface="Times New Roman" panose="02020603050405020304" pitchFamily="18" charset="0"/>
              </a:rPr>
              <a:t>feature</a:t>
            </a:r>
            <a:r>
              <a:rPr lang="fr-FR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cs typeface="Times New Roman" panose="02020603050405020304" pitchFamily="18" charset="0"/>
              </a:rPr>
              <a:t> engineering)</a:t>
            </a:r>
          </a:p>
          <a:p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DFE3951-3445-43E2-95DF-8266B5327E01}"/>
              </a:ext>
            </a:extLst>
          </p:cNvPr>
          <p:cNvGrpSpPr/>
          <p:nvPr/>
        </p:nvGrpSpPr>
        <p:grpSpPr>
          <a:xfrm>
            <a:off x="917684" y="2958709"/>
            <a:ext cx="2518213" cy="2175733"/>
            <a:chOff x="1963024" y="2718033"/>
            <a:chExt cx="2721067" cy="25250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806A99-FB6D-4B45-B49B-05DB5D1CDFDC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Graphique 8" descr="Base de données">
              <a:extLst>
                <a:ext uri="{FF2B5EF4-FFF2-40B4-BE49-F238E27FC236}">
                  <a16:creationId xmlns:a16="http://schemas.microsoft.com/office/drawing/2014/main" id="{4C6CAAAA-D500-439D-B8BA-F19DDCB1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549EA72-72B4-4520-A046-B477D53118F7}"/>
                </a:ext>
              </a:extLst>
            </p:cNvPr>
            <p:cNvSpPr txBox="1"/>
            <p:nvPr/>
          </p:nvSpPr>
          <p:spPr>
            <a:xfrm>
              <a:off x="2925678" y="3320657"/>
              <a:ext cx="705491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orders</a:t>
              </a:r>
              <a:endParaRPr lang="fr-FR" sz="11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que 10" descr="Base de données">
              <a:extLst>
                <a:ext uri="{FF2B5EF4-FFF2-40B4-BE49-F238E27FC236}">
                  <a16:creationId xmlns:a16="http://schemas.microsoft.com/office/drawing/2014/main" id="{A0605F7F-ECDC-4048-B94C-6D9C2646C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2" name="Graphique 11" descr="Base de données">
              <a:extLst>
                <a:ext uri="{FF2B5EF4-FFF2-40B4-BE49-F238E27FC236}">
                  <a16:creationId xmlns:a16="http://schemas.microsoft.com/office/drawing/2014/main" id="{6B4CF869-F22F-4B34-B6C2-9F4455D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C33B22E-C0E1-4D16-B1BF-78C3AD5855E4}"/>
                </a:ext>
              </a:extLst>
            </p:cNvPr>
            <p:cNvSpPr txBox="1"/>
            <p:nvPr/>
          </p:nvSpPr>
          <p:spPr>
            <a:xfrm>
              <a:off x="2143034" y="3339223"/>
              <a:ext cx="867712" cy="28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items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1F26FD2-0EC8-4DF4-9A00-9368AEF58057}"/>
                </a:ext>
              </a:extLst>
            </p:cNvPr>
            <p:cNvSpPr txBox="1"/>
            <p:nvPr/>
          </p:nvSpPr>
          <p:spPr>
            <a:xfrm>
              <a:off x="3605635" y="3315908"/>
              <a:ext cx="944656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payments</a:t>
              </a:r>
              <a:endParaRPr lang="fr-FR" sz="11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BDFEE12E-84F9-41D1-8AA6-F3AD142A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6FED295-E7E1-4D33-8E39-0D7B18CEC122}"/>
                </a:ext>
              </a:extLst>
            </p:cNvPr>
            <p:cNvSpPr txBox="1"/>
            <p:nvPr/>
          </p:nvSpPr>
          <p:spPr>
            <a:xfrm>
              <a:off x="2066433" y="4026416"/>
              <a:ext cx="867712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rgbClr val="5BA96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products</a:t>
              </a:r>
              <a:endParaRPr lang="fr-FR" sz="1100" dirty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7" name="Graphique 16" descr="Base de données">
              <a:extLst>
                <a:ext uri="{FF2B5EF4-FFF2-40B4-BE49-F238E27FC236}">
                  <a16:creationId xmlns:a16="http://schemas.microsoft.com/office/drawing/2014/main" id="{11948632-A2D7-4098-AD99-D697AEA2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27E931F-4EF6-408C-88B3-0043026EA28C}"/>
                </a:ext>
              </a:extLst>
            </p:cNvPr>
            <p:cNvSpPr txBox="1"/>
            <p:nvPr/>
          </p:nvSpPr>
          <p:spPr>
            <a:xfrm>
              <a:off x="2872661" y="4734800"/>
              <a:ext cx="687650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reviews</a:t>
              </a:r>
              <a:endParaRPr lang="fr-FR" sz="11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Graphique 18" descr="Base de données">
              <a:extLst>
                <a:ext uri="{FF2B5EF4-FFF2-40B4-BE49-F238E27FC236}">
                  <a16:creationId xmlns:a16="http://schemas.microsoft.com/office/drawing/2014/main" id="{F33CB9B9-627A-4B07-919E-2031ACC4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1C535C-04FA-4422-AC61-CD96DC89CFD2}"/>
                </a:ext>
              </a:extLst>
            </p:cNvPr>
            <p:cNvSpPr txBox="1"/>
            <p:nvPr/>
          </p:nvSpPr>
          <p:spPr>
            <a:xfrm>
              <a:off x="3546705" y="4721884"/>
              <a:ext cx="1137386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geolocation</a:t>
              </a:r>
              <a:endParaRPr lang="fr-FR" sz="11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1" name="Graphique 20" descr="Base de données">
              <a:extLst>
                <a:ext uri="{FF2B5EF4-FFF2-40B4-BE49-F238E27FC236}">
                  <a16:creationId xmlns:a16="http://schemas.microsoft.com/office/drawing/2014/main" id="{29DD5D6B-2D33-4C4F-AA31-67F9BFF7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A6E470-0454-420B-AFA8-9D294A2AA8A5}"/>
                </a:ext>
              </a:extLst>
            </p:cNvPr>
            <p:cNvSpPr txBox="1"/>
            <p:nvPr/>
          </p:nvSpPr>
          <p:spPr>
            <a:xfrm>
              <a:off x="2009989" y="4747670"/>
              <a:ext cx="970303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customers</a:t>
              </a:r>
              <a:endParaRPr lang="fr-FR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4B2A04-6F76-4171-8967-417735247601}"/>
                </a:ext>
              </a:extLst>
            </p:cNvPr>
            <p:cNvSpPr txBox="1"/>
            <p:nvPr/>
          </p:nvSpPr>
          <p:spPr>
            <a:xfrm>
              <a:off x="2938358" y="4026257"/>
              <a:ext cx="705491" cy="28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sellers</a:t>
              </a:r>
              <a:endParaRPr lang="fr-FR" sz="11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4" name="Graphique 23" descr="Base de données">
              <a:extLst>
                <a:ext uri="{FF2B5EF4-FFF2-40B4-BE49-F238E27FC236}">
                  <a16:creationId xmlns:a16="http://schemas.microsoft.com/office/drawing/2014/main" id="{FBC9BBFE-BE8B-4F90-9289-E5392176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7800E956-DB3B-4371-904F-BF5273D997ED}"/>
              </a:ext>
            </a:extLst>
          </p:cNvPr>
          <p:cNvSpPr txBox="1"/>
          <p:nvPr/>
        </p:nvSpPr>
        <p:spPr>
          <a:xfrm>
            <a:off x="3528178" y="1805544"/>
            <a:ext cx="8248422" cy="4924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Problème de classification non supervisée</a:t>
            </a:r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8021661-DB18-4539-8D87-A55F0F60403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26637" b="27466"/>
          <a:stretch/>
        </p:blipFill>
        <p:spPr>
          <a:xfrm>
            <a:off x="1098209" y="1558948"/>
            <a:ext cx="1958984" cy="88737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674874C-4F6E-4AE0-A958-6BE48070DDEB}"/>
              </a:ext>
            </a:extLst>
          </p:cNvPr>
          <p:cNvSpPr txBox="1"/>
          <p:nvPr/>
        </p:nvSpPr>
        <p:spPr>
          <a:xfrm>
            <a:off x="3528178" y="5249881"/>
            <a:ext cx="8248422" cy="4924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La segmentation sera 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exploitable et facile d’utilisation.</a:t>
            </a:r>
            <a:endParaRPr lang="fr-FR" sz="1100" dirty="0">
              <a:solidFill>
                <a:srgbClr val="000000"/>
              </a:solidFill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542574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73E6B45A-C570-4A04-8362-42BF8D924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2"/>
          <a:stretch/>
        </p:blipFill>
        <p:spPr>
          <a:xfrm>
            <a:off x="7375287" y="2860495"/>
            <a:ext cx="2926716" cy="1576354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AD944488-91DD-42FE-A2BC-11D316D7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92" y="1283692"/>
            <a:ext cx="5765705" cy="503988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DFF78140-76AF-4499-AEF8-8EAD86F03CC2}"/>
              </a:ext>
            </a:extLst>
          </p:cNvPr>
          <p:cNvGrpSpPr/>
          <p:nvPr/>
        </p:nvGrpSpPr>
        <p:grpSpPr>
          <a:xfrm>
            <a:off x="7911005" y="3397644"/>
            <a:ext cx="1415689" cy="697803"/>
            <a:chOff x="7911005" y="3397644"/>
            <a:chExt cx="1415689" cy="697803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C4A8B7D-598A-4574-9CC7-D27960CAC1E6}"/>
                </a:ext>
              </a:extLst>
            </p:cNvPr>
            <p:cNvGrpSpPr/>
            <p:nvPr/>
          </p:nvGrpSpPr>
          <p:grpSpPr>
            <a:xfrm>
              <a:off x="8351385" y="3634046"/>
              <a:ext cx="399882" cy="261610"/>
              <a:chOff x="3243977" y="5796185"/>
              <a:chExt cx="399882" cy="261610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EB79BDA7-FEB4-43AE-9C63-C03D5E02CA3A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62DDC4A6-B5D8-4970-9BF3-BB6575982EC8}"/>
                  </a:ext>
                </a:extLst>
              </p:cNvPr>
              <p:cNvSpPr txBox="1"/>
              <p:nvPr/>
            </p:nvSpPr>
            <p:spPr>
              <a:xfrm>
                <a:off x="3243977" y="5796185"/>
                <a:ext cx="399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362CEA2-9014-48D6-A542-6E052B7BE25C}"/>
                </a:ext>
              </a:extLst>
            </p:cNvPr>
            <p:cNvGrpSpPr/>
            <p:nvPr/>
          </p:nvGrpSpPr>
          <p:grpSpPr>
            <a:xfrm>
              <a:off x="7911005" y="3808991"/>
              <a:ext cx="399882" cy="261610"/>
              <a:chOff x="3243977" y="5796185"/>
              <a:chExt cx="399882" cy="261610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6F1EC543-FBEA-486A-B74C-BF0E36828AFF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60FBB1A2-53AE-4AA5-97BB-B7914CA9EB55}"/>
                  </a:ext>
                </a:extLst>
              </p:cNvPr>
              <p:cNvSpPr txBox="1"/>
              <p:nvPr/>
            </p:nvSpPr>
            <p:spPr>
              <a:xfrm>
                <a:off x="3243977" y="5796185"/>
                <a:ext cx="399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65E57F4A-A2AD-4EF0-81D8-E87E4397456D}"/>
                </a:ext>
              </a:extLst>
            </p:cNvPr>
            <p:cNvGrpSpPr/>
            <p:nvPr/>
          </p:nvGrpSpPr>
          <p:grpSpPr>
            <a:xfrm>
              <a:off x="8060500" y="3453105"/>
              <a:ext cx="399882" cy="261610"/>
              <a:chOff x="3243977" y="5796185"/>
              <a:chExt cx="399882" cy="261610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D330ED2C-C6C4-45EC-8E1D-4565EDC34FCB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8E9A01F2-5DB4-4A81-BDEC-A7315FE7BB80}"/>
                  </a:ext>
                </a:extLst>
              </p:cNvPr>
              <p:cNvSpPr txBox="1"/>
              <p:nvPr/>
            </p:nvSpPr>
            <p:spPr>
              <a:xfrm>
                <a:off x="3243977" y="5796185"/>
                <a:ext cx="399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81978FDC-2F1C-45CD-9DC2-B1CA11A78006}"/>
                </a:ext>
              </a:extLst>
            </p:cNvPr>
            <p:cNvGrpSpPr/>
            <p:nvPr/>
          </p:nvGrpSpPr>
          <p:grpSpPr>
            <a:xfrm>
              <a:off x="8260441" y="3833837"/>
              <a:ext cx="399882" cy="261610"/>
              <a:chOff x="3243977" y="5796185"/>
              <a:chExt cx="399882" cy="261610"/>
            </a:xfrm>
          </p:grpSpPr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9A4B409C-92F6-4118-8E9A-5944430B44B7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EE44B79-8FC6-4B00-9EAB-949CBBBFAE5A}"/>
                  </a:ext>
                </a:extLst>
              </p:cNvPr>
              <p:cNvSpPr txBox="1"/>
              <p:nvPr/>
            </p:nvSpPr>
            <p:spPr>
              <a:xfrm>
                <a:off x="3243977" y="5796185"/>
                <a:ext cx="399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4FD7226-0638-4694-B9B5-6CAA6D405A11}"/>
                </a:ext>
              </a:extLst>
            </p:cNvPr>
            <p:cNvGrpSpPr/>
            <p:nvPr/>
          </p:nvGrpSpPr>
          <p:grpSpPr>
            <a:xfrm>
              <a:off x="8926812" y="3397644"/>
              <a:ext cx="399882" cy="261610"/>
              <a:chOff x="3243977" y="5796185"/>
              <a:chExt cx="399882" cy="261610"/>
            </a:xfrm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BBF55BC8-0631-4731-9925-396B808ACA08}"/>
                  </a:ext>
                </a:extLst>
              </p:cNvPr>
              <p:cNvSpPr/>
              <p:nvPr/>
            </p:nvSpPr>
            <p:spPr>
              <a:xfrm>
                <a:off x="3302225" y="5859805"/>
                <a:ext cx="144000" cy="144000"/>
              </a:xfrm>
              <a:prstGeom prst="ellipse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D5F15D85-98F8-435E-A64B-01BFFA757105}"/>
                  </a:ext>
                </a:extLst>
              </p:cNvPr>
              <p:cNvSpPr txBox="1"/>
              <p:nvPr/>
            </p:nvSpPr>
            <p:spPr>
              <a:xfrm>
                <a:off x="3243977" y="5796185"/>
                <a:ext cx="3998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</a:p>
            </p:txBody>
          </p:sp>
        </p:grp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91430B-6996-495A-8F6B-419BEA16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67661"/>
            <a:ext cx="4677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81112EB-84E8-4F77-BA5C-7FD80DCE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1" y="403809"/>
            <a:ext cx="3296250" cy="32385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C946727-1F9B-44E9-89CA-10ECFAC5ED68}"/>
              </a:ext>
            </a:extLst>
          </p:cNvPr>
          <p:cNvSpPr txBox="1"/>
          <p:nvPr/>
        </p:nvSpPr>
        <p:spPr>
          <a:xfrm>
            <a:off x="1447505" y="2969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Cercle des corrélations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BF4A168-4C38-43A0-B6A9-1C334E34890B}"/>
              </a:ext>
            </a:extLst>
          </p:cNvPr>
          <p:cNvSpPr txBox="1"/>
          <p:nvPr/>
        </p:nvSpPr>
        <p:spPr>
          <a:xfrm>
            <a:off x="1403275" y="4146721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Projection des individus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11B82E62-88FD-4845-B9A6-E6D2FF0904B4}"/>
              </a:ext>
            </a:extLst>
          </p:cNvPr>
          <p:cNvSpPr/>
          <p:nvPr/>
        </p:nvSpPr>
        <p:spPr>
          <a:xfrm rot="1261918">
            <a:off x="4779852" y="2242135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5B20D1-EBD3-48AD-A850-27F3F140461D}"/>
              </a:ext>
            </a:extLst>
          </p:cNvPr>
          <p:cNvSpPr/>
          <p:nvPr/>
        </p:nvSpPr>
        <p:spPr>
          <a:xfrm rot="20329605">
            <a:off x="4771135" y="5042552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B011A9B-24EF-4767-BC91-A18FEA8AE090}"/>
              </a:ext>
            </a:extLst>
          </p:cNvPr>
          <p:cNvSpPr txBox="1"/>
          <p:nvPr/>
        </p:nvSpPr>
        <p:spPr>
          <a:xfrm>
            <a:off x="1846493" y="3620538"/>
            <a:ext cx="160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(20,7%)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FCFD75F-79D7-46EC-AC0B-6EDC0173A8A0}"/>
              </a:ext>
            </a:extLst>
          </p:cNvPr>
          <p:cNvSpPr txBox="1"/>
          <p:nvPr/>
        </p:nvSpPr>
        <p:spPr>
          <a:xfrm rot="16200000">
            <a:off x="357198" y="1734178"/>
            <a:ext cx="160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(14,5%)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C593653-1656-4036-A630-025184F6263B}"/>
              </a:ext>
            </a:extLst>
          </p:cNvPr>
          <p:cNvSpPr txBox="1"/>
          <p:nvPr/>
        </p:nvSpPr>
        <p:spPr>
          <a:xfrm>
            <a:off x="2247234" y="6454191"/>
            <a:ext cx="671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19B68EE-A7A2-47B0-BBF3-4CAFB1DF8CA2}"/>
              </a:ext>
            </a:extLst>
          </p:cNvPr>
          <p:cNvSpPr txBox="1"/>
          <p:nvPr/>
        </p:nvSpPr>
        <p:spPr>
          <a:xfrm rot="16200000">
            <a:off x="884075" y="5501725"/>
            <a:ext cx="5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764A5483-6D6B-46D7-BDD7-0206D8CE7706}"/>
              </a:ext>
            </a:extLst>
          </p:cNvPr>
          <p:cNvSpPr/>
          <p:nvPr/>
        </p:nvSpPr>
        <p:spPr>
          <a:xfrm rot="16200000">
            <a:off x="3062791" y="3628874"/>
            <a:ext cx="5076000" cy="144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AF759931-DA3B-4D6B-B297-8FFC093BD183}"/>
              </a:ext>
            </a:extLst>
          </p:cNvPr>
          <p:cNvSpPr/>
          <p:nvPr/>
        </p:nvSpPr>
        <p:spPr>
          <a:xfrm>
            <a:off x="5567018" y="6179581"/>
            <a:ext cx="5004000" cy="144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CA5C7E5-CC0E-4007-BF92-C89FD3430D11}"/>
              </a:ext>
            </a:extLst>
          </p:cNvPr>
          <p:cNvSpPr txBox="1"/>
          <p:nvPr/>
        </p:nvSpPr>
        <p:spPr>
          <a:xfrm>
            <a:off x="6162773" y="6295029"/>
            <a:ext cx="3598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Première composante :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dépenses</a:t>
            </a:r>
          </a:p>
          <a:p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2BC9E8-A219-46B7-A23C-97257F1FD067}"/>
              </a:ext>
            </a:extLst>
          </p:cNvPr>
          <p:cNvSpPr txBox="1"/>
          <p:nvPr/>
        </p:nvSpPr>
        <p:spPr>
          <a:xfrm>
            <a:off x="6152367" y="777997"/>
            <a:ext cx="3598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Deuxième composante :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temps</a:t>
            </a:r>
          </a:p>
          <a:p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8D166D-AE13-4B20-BE38-012446A74232}"/>
              </a:ext>
            </a:extLst>
          </p:cNvPr>
          <p:cNvSpPr/>
          <p:nvPr/>
        </p:nvSpPr>
        <p:spPr>
          <a:xfrm>
            <a:off x="6363759" y="89132"/>
            <a:ext cx="5692923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41A03D7-D575-433E-9B04-991DEBF42787}"/>
              </a:ext>
            </a:extLst>
          </p:cNvPr>
          <p:cNvSpPr txBox="1"/>
          <p:nvPr/>
        </p:nvSpPr>
        <p:spPr>
          <a:xfrm>
            <a:off x="6409885" y="29696"/>
            <a:ext cx="582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clients avec ACP et K-</a:t>
            </a:r>
            <a:r>
              <a:rPr lang="fr-FR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8EF1663-ADDF-4D1E-9B82-91B0B362C39B}"/>
              </a:ext>
            </a:extLst>
          </p:cNvPr>
          <p:cNvSpPr txBox="1"/>
          <p:nvPr/>
        </p:nvSpPr>
        <p:spPr>
          <a:xfrm>
            <a:off x="9551373" y="776297"/>
            <a:ext cx="250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k-</a:t>
            </a:r>
            <a:r>
              <a:rPr lang="fr-FR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 = 5</a:t>
            </a:r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26DEDF-763C-4A33-8A74-0DB6B8FF4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155" y="4694221"/>
            <a:ext cx="3171008" cy="173952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5520665-9DBA-4B43-BC3D-78404CB98A15}"/>
              </a:ext>
            </a:extLst>
          </p:cNvPr>
          <p:cNvGrpSpPr/>
          <p:nvPr/>
        </p:nvGrpSpPr>
        <p:grpSpPr>
          <a:xfrm>
            <a:off x="11121334" y="2588518"/>
            <a:ext cx="950670" cy="1901537"/>
            <a:chOff x="7649467" y="2737690"/>
            <a:chExt cx="950670" cy="1901537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4127E7AE-2742-4020-94F0-B462F3B83E50}"/>
                </a:ext>
              </a:extLst>
            </p:cNvPr>
            <p:cNvGrpSpPr/>
            <p:nvPr/>
          </p:nvGrpSpPr>
          <p:grpSpPr>
            <a:xfrm>
              <a:off x="7721187" y="3075405"/>
              <a:ext cx="829428" cy="1563822"/>
              <a:chOff x="7968531" y="1187825"/>
              <a:chExt cx="829428" cy="156382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1F86FD3-07D2-4D38-BB55-ABAF4CC1E331}"/>
                  </a:ext>
                </a:extLst>
              </p:cNvPr>
              <p:cNvSpPr/>
              <p:nvPr/>
            </p:nvSpPr>
            <p:spPr>
              <a:xfrm>
                <a:off x="7968531" y="1187825"/>
                <a:ext cx="829428" cy="1028700"/>
              </a:xfrm>
              <a:prstGeom prst="rect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15E93D89-9F0B-4572-A21E-47E0098A81A2}"/>
                  </a:ext>
                </a:extLst>
              </p:cNvPr>
              <p:cNvSpPr/>
              <p:nvPr/>
            </p:nvSpPr>
            <p:spPr>
              <a:xfrm>
                <a:off x="8057323" y="2505707"/>
                <a:ext cx="144000" cy="144000"/>
              </a:xfrm>
              <a:prstGeom prst="ellipse">
                <a:avLst/>
              </a:prstGeom>
              <a:solidFill>
                <a:srgbClr val="D6C603"/>
              </a:solidFill>
              <a:ln>
                <a:solidFill>
                  <a:srgbClr val="D6C6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E920D64E-1D88-4FFB-B330-202A9BCA839B}"/>
                  </a:ext>
                </a:extLst>
              </p:cNvPr>
              <p:cNvSpPr txBox="1"/>
              <p:nvPr/>
            </p:nvSpPr>
            <p:spPr>
              <a:xfrm>
                <a:off x="8297154" y="2382315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30C2DEFC-F9A9-4713-A892-48A6DC6181F4}"/>
                </a:ext>
              </a:extLst>
            </p:cNvPr>
            <p:cNvGrpSpPr/>
            <p:nvPr/>
          </p:nvGrpSpPr>
          <p:grpSpPr>
            <a:xfrm>
              <a:off x="7649467" y="2737690"/>
              <a:ext cx="950670" cy="1347141"/>
              <a:chOff x="10777219" y="983956"/>
              <a:chExt cx="950670" cy="1347141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ADE6EB80-62ED-40B0-8F27-2D17D1D5A323}"/>
                  </a:ext>
                </a:extLst>
              </p:cNvPr>
              <p:cNvGrpSpPr/>
              <p:nvPr/>
            </p:nvGrpSpPr>
            <p:grpSpPr>
              <a:xfrm>
                <a:off x="10858540" y="1302397"/>
                <a:ext cx="829428" cy="1028700"/>
                <a:chOff x="10748115" y="817680"/>
                <a:chExt cx="829428" cy="102870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864229B-F78C-4032-924A-8B1C978789E8}"/>
                    </a:ext>
                  </a:extLst>
                </p:cNvPr>
                <p:cNvSpPr/>
                <p:nvPr/>
              </p:nvSpPr>
              <p:spPr>
                <a:xfrm>
                  <a:off x="10748115" y="817680"/>
                  <a:ext cx="829428" cy="1028700"/>
                </a:xfrm>
                <a:prstGeom prst="rect">
                  <a:avLst/>
                </a:prstGeom>
                <a:solidFill>
                  <a:srgbClr val="F2F2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86D04AAD-1B92-4CA1-8570-FD77688C2C3D}"/>
                    </a:ext>
                  </a:extLst>
                </p:cNvPr>
                <p:cNvSpPr/>
                <p:nvPr/>
              </p:nvSpPr>
              <p:spPr>
                <a:xfrm>
                  <a:off x="10833131" y="957892"/>
                  <a:ext cx="144000" cy="144000"/>
                </a:xfrm>
                <a:prstGeom prst="ellipse">
                  <a:avLst/>
                </a:prstGeom>
                <a:solidFill>
                  <a:srgbClr val="0272A2"/>
                </a:solidFill>
                <a:ln>
                  <a:solidFill>
                    <a:srgbClr val="0272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F1159502-3101-4269-B854-667605BF8A2D}"/>
                    </a:ext>
                  </a:extLst>
                </p:cNvPr>
                <p:cNvSpPr/>
                <p:nvPr/>
              </p:nvSpPr>
              <p:spPr>
                <a:xfrm>
                  <a:off x="10829833" y="1252237"/>
                  <a:ext cx="144000" cy="144000"/>
                </a:xfrm>
                <a:prstGeom prst="ellipse">
                  <a:avLst/>
                </a:prstGeom>
                <a:solidFill>
                  <a:srgbClr val="9FC3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89319258-14C9-4E70-B7BD-A0E2F49A2250}"/>
                    </a:ext>
                  </a:extLst>
                </p:cNvPr>
                <p:cNvSpPr/>
                <p:nvPr/>
              </p:nvSpPr>
              <p:spPr>
                <a:xfrm>
                  <a:off x="10829754" y="1527338"/>
                  <a:ext cx="144000" cy="144000"/>
                </a:xfrm>
                <a:prstGeom prst="ellipse">
                  <a:avLst/>
                </a:prstGeom>
                <a:solidFill>
                  <a:srgbClr val="CA0B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C6E2E635-0F84-4AB3-9861-7314CAF7FF3E}"/>
                    </a:ext>
                  </a:extLst>
                </p:cNvPr>
                <p:cNvSpPr txBox="1"/>
                <p:nvPr/>
              </p:nvSpPr>
              <p:spPr>
                <a:xfrm>
                  <a:off x="11045038" y="833245"/>
                  <a:ext cx="464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67DB6104-46A8-49E6-A28D-A6C05B98ED57}"/>
                    </a:ext>
                  </a:extLst>
                </p:cNvPr>
                <p:cNvSpPr txBox="1"/>
                <p:nvPr/>
              </p:nvSpPr>
              <p:spPr>
                <a:xfrm>
                  <a:off x="11055393" y="1128167"/>
                  <a:ext cx="464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EA39CF2E-11CB-4AD9-9A64-C69685499026}"/>
                    </a:ext>
                  </a:extLst>
                </p:cNvPr>
                <p:cNvSpPr txBox="1"/>
                <p:nvPr/>
              </p:nvSpPr>
              <p:spPr>
                <a:xfrm>
                  <a:off x="11069585" y="1403946"/>
                  <a:ext cx="464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446D4E00-7C30-46CB-B8B4-B7624111D553}"/>
                  </a:ext>
                </a:extLst>
              </p:cNvPr>
              <p:cNvSpPr txBox="1"/>
              <p:nvPr/>
            </p:nvSpPr>
            <p:spPr>
              <a:xfrm>
                <a:off x="10777219" y="983956"/>
                <a:ext cx="9506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Clusters</a:t>
                </a:r>
              </a:p>
            </p:txBody>
          </p:sp>
        </p:grp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C5CAD9C7-555B-4691-B83F-C87AE9BE9898}"/>
                </a:ext>
              </a:extLst>
            </p:cNvPr>
            <p:cNvSpPr/>
            <p:nvPr/>
          </p:nvSpPr>
          <p:spPr>
            <a:xfrm>
              <a:off x="7817316" y="4064312"/>
              <a:ext cx="144000" cy="144000"/>
            </a:xfrm>
            <a:prstGeom prst="ellipse">
              <a:avLst/>
            </a:prstGeom>
            <a:solidFill>
              <a:srgbClr val="A50257"/>
            </a:solidFill>
            <a:ln>
              <a:solidFill>
                <a:srgbClr val="A50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FF6C86F6-B972-436A-BF61-3018FD51EFA4}"/>
                </a:ext>
              </a:extLst>
            </p:cNvPr>
            <p:cNvSpPr txBox="1"/>
            <p:nvPr/>
          </p:nvSpPr>
          <p:spPr>
            <a:xfrm>
              <a:off x="8057147" y="3940920"/>
              <a:ext cx="464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689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A76772D-808F-43BE-8CFF-BAA1ABB85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"/>
          <a:stretch/>
        </p:blipFill>
        <p:spPr>
          <a:xfrm>
            <a:off x="4778900" y="4146470"/>
            <a:ext cx="2563922" cy="23283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BE5C022-8803-4436-9B90-EAF9F118E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1" b="1"/>
          <a:stretch/>
        </p:blipFill>
        <p:spPr>
          <a:xfrm>
            <a:off x="4739746" y="1174513"/>
            <a:ext cx="2453752" cy="22697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0206C7-CDF1-4EC8-BBCE-6E49DD688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8"/>
          <a:stretch/>
        </p:blipFill>
        <p:spPr>
          <a:xfrm>
            <a:off x="1230481" y="4163468"/>
            <a:ext cx="2567640" cy="23715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60861F-E038-485B-B699-806FBB10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266" y="1004524"/>
            <a:ext cx="2568002" cy="24226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66281BA-4203-4DBD-B030-B2B08E043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72"/>
          <a:stretch/>
        </p:blipFill>
        <p:spPr>
          <a:xfrm>
            <a:off x="9145729" y="774796"/>
            <a:ext cx="2926716" cy="15763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D28582-6019-45B7-8D8D-844EA86D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8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8FFD72E-E90D-4B40-9E83-FBB103995134}"/>
              </a:ext>
            </a:extLst>
          </p:cNvPr>
          <p:cNvSpPr txBox="1"/>
          <p:nvPr/>
        </p:nvSpPr>
        <p:spPr>
          <a:xfrm>
            <a:off x="1497331" y="3411804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C27F08-D1F2-475F-A7A2-8CE5A3C96EBE}"/>
              </a:ext>
            </a:extLst>
          </p:cNvPr>
          <p:cNvSpPr txBox="1"/>
          <p:nvPr/>
        </p:nvSpPr>
        <p:spPr>
          <a:xfrm>
            <a:off x="1982922" y="3396141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DE49F72-1A54-454E-ABF7-DA886D529522}"/>
              </a:ext>
            </a:extLst>
          </p:cNvPr>
          <p:cNvSpPr txBox="1"/>
          <p:nvPr/>
        </p:nvSpPr>
        <p:spPr>
          <a:xfrm>
            <a:off x="2445718" y="3396141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8B0F04-3936-482E-AA33-1ACBF0BE9220}"/>
              </a:ext>
            </a:extLst>
          </p:cNvPr>
          <p:cNvSpPr txBox="1"/>
          <p:nvPr/>
        </p:nvSpPr>
        <p:spPr>
          <a:xfrm>
            <a:off x="2149172" y="635192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BE2E772-B5C5-4124-8725-4D0E847FE59D}"/>
              </a:ext>
            </a:extLst>
          </p:cNvPr>
          <p:cNvSpPr txBox="1"/>
          <p:nvPr/>
        </p:nvSpPr>
        <p:spPr>
          <a:xfrm>
            <a:off x="1764528" y="3809500"/>
            <a:ext cx="157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 total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FA3BAF0-6E2A-428B-991E-0788A6059A3B}"/>
              </a:ext>
            </a:extLst>
          </p:cNvPr>
          <p:cNvSpPr txBox="1"/>
          <p:nvPr/>
        </p:nvSpPr>
        <p:spPr>
          <a:xfrm>
            <a:off x="5527497" y="684718"/>
            <a:ext cx="137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1A019DD-3917-445E-8239-113BF27D9A69}"/>
              </a:ext>
            </a:extLst>
          </p:cNvPr>
          <p:cNvSpPr txBox="1"/>
          <p:nvPr/>
        </p:nvSpPr>
        <p:spPr>
          <a:xfrm>
            <a:off x="5000546" y="3761977"/>
            <a:ext cx="248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Facilités de paiement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59AB6798-7805-49CA-A9D5-1CC5A63F86CC}"/>
              </a:ext>
            </a:extLst>
          </p:cNvPr>
          <p:cNvSpPr/>
          <p:nvPr/>
        </p:nvSpPr>
        <p:spPr>
          <a:xfrm>
            <a:off x="7820945" y="3142928"/>
            <a:ext cx="144000" cy="144000"/>
          </a:xfrm>
          <a:prstGeom prst="ellipse">
            <a:avLst/>
          </a:prstGeom>
          <a:solidFill>
            <a:srgbClr val="0272A2"/>
          </a:solidFill>
          <a:ln>
            <a:solidFill>
              <a:srgbClr val="027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4EF7780-DDBC-4BEA-B131-B63D22A128D5}"/>
              </a:ext>
            </a:extLst>
          </p:cNvPr>
          <p:cNvSpPr txBox="1"/>
          <p:nvPr/>
        </p:nvSpPr>
        <p:spPr>
          <a:xfrm>
            <a:off x="7972584" y="3026334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</a:rPr>
              <a:t>Cluster 0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2C0DBC34-3D5E-4032-A985-13D42112E8EA}"/>
              </a:ext>
            </a:extLst>
          </p:cNvPr>
          <p:cNvSpPr/>
          <p:nvPr/>
        </p:nvSpPr>
        <p:spPr>
          <a:xfrm>
            <a:off x="7808193" y="3693905"/>
            <a:ext cx="144000" cy="144000"/>
          </a:xfrm>
          <a:prstGeom prst="ellipse">
            <a:avLst/>
          </a:prstGeom>
          <a:solidFill>
            <a:srgbClr val="9FC377"/>
          </a:solidFill>
          <a:ln>
            <a:solidFill>
              <a:srgbClr val="9FC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C066C77-5EDB-4678-919F-51359D5768D2}"/>
              </a:ext>
            </a:extLst>
          </p:cNvPr>
          <p:cNvSpPr txBox="1"/>
          <p:nvPr/>
        </p:nvSpPr>
        <p:spPr>
          <a:xfrm>
            <a:off x="7959832" y="3577311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</a:rPr>
              <a:t>Cluster 1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41B617A-2BB8-4D3D-BA96-D43AE1B4ADFB}"/>
              </a:ext>
            </a:extLst>
          </p:cNvPr>
          <p:cNvSpPr/>
          <p:nvPr/>
        </p:nvSpPr>
        <p:spPr>
          <a:xfrm>
            <a:off x="7849561" y="4445079"/>
            <a:ext cx="144000" cy="144000"/>
          </a:xfrm>
          <a:prstGeom prst="ellipse">
            <a:avLst/>
          </a:prstGeom>
          <a:solidFill>
            <a:srgbClr val="CA0B0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FDC9F44-CC70-4420-9048-682D16BF5EF7}"/>
              </a:ext>
            </a:extLst>
          </p:cNvPr>
          <p:cNvSpPr txBox="1"/>
          <p:nvPr/>
        </p:nvSpPr>
        <p:spPr>
          <a:xfrm>
            <a:off x="8001200" y="4328485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</a:rPr>
              <a:t>Cluster 2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3A6D2B-3441-4EEE-A344-009CB51E5534}"/>
              </a:ext>
            </a:extLst>
          </p:cNvPr>
          <p:cNvSpPr txBox="1"/>
          <p:nvPr/>
        </p:nvSpPr>
        <p:spPr>
          <a:xfrm>
            <a:off x="9679421" y="2923951"/>
            <a:ext cx="163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en voie de perdition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3DD9042-CE6D-4B57-9B9F-F061104337E7}"/>
              </a:ext>
            </a:extLst>
          </p:cNvPr>
          <p:cNvSpPr txBox="1"/>
          <p:nvPr/>
        </p:nvSpPr>
        <p:spPr>
          <a:xfrm>
            <a:off x="9800735" y="4872725"/>
            <a:ext cx="214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Bons clients en voie de perdition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84BEF7E-FFC3-4B33-B227-A48288516C8A}"/>
              </a:ext>
            </a:extLst>
          </p:cNvPr>
          <p:cNvSpPr txBox="1"/>
          <p:nvPr/>
        </p:nvSpPr>
        <p:spPr>
          <a:xfrm>
            <a:off x="9705784" y="3610873"/>
            <a:ext cx="21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clients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08D0D9D3-DED0-46A2-AFBF-72F46AAA6E14}"/>
              </a:ext>
            </a:extLst>
          </p:cNvPr>
          <p:cNvSpPr/>
          <p:nvPr/>
        </p:nvSpPr>
        <p:spPr>
          <a:xfrm>
            <a:off x="9131252" y="3085097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roite 71">
            <a:extLst>
              <a:ext uri="{FF2B5EF4-FFF2-40B4-BE49-F238E27FC236}">
                <a16:creationId xmlns:a16="http://schemas.microsoft.com/office/drawing/2014/main" id="{FFE51AFD-5B46-4B5C-91E4-C670149DC339}"/>
              </a:ext>
            </a:extLst>
          </p:cNvPr>
          <p:cNvSpPr/>
          <p:nvPr/>
        </p:nvSpPr>
        <p:spPr>
          <a:xfrm>
            <a:off x="9192986" y="3666080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CC89CC63-4380-4476-A608-9050B32A59E9}"/>
              </a:ext>
            </a:extLst>
          </p:cNvPr>
          <p:cNvSpPr/>
          <p:nvPr/>
        </p:nvSpPr>
        <p:spPr>
          <a:xfrm>
            <a:off x="9250430" y="4408092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C3CD8E7-3B29-4BCE-B26C-B0D828FE12A4}"/>
              </a:ext>
            </a:extLst>
          </p:cNvPr>
          <p:cNvSpPr txBox="1"/>
          <p:nvPr/>
        </p:nvSpPr>
        <p:spPr>
          <a:xfrm>
            <a:off x="2386409" y="1061163"/>
            <a:ext cx="1261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8120E74-0648-4D6C-BDD5-516ED79A27C6}"/>
              </a:ext>
            </a:extLst>
          </p:cNvPr>
          <p:cNvSpPr txBox="1"/>
          <p:nvPr/>
        </p:nvSpPr>
        <p:spPr>
          <a:xfrm>
            <a:off x="6289779" y="1061163"/>
            <a:ext cx="1079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par cluster)</a:t>
            </a:r>
            <a:endParaRPr lang="fr-FR" sz="14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42E6650-AD14-439A-B826-62F955BAFEED}"/>
              </a:ext>
            </a:extLst>
          </p:cNvPr>
          <p:cNvSpPr txBox="1"/>
          <p:nvPr/>
        </p:nvSpPr>
        <p:spPr>
          <a:xfrm>
            <a:off x="1383000" y="4248484"/>
            <a:ext cx="1390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2FE5839-7FD7-45A8-B640-73008B2CF71D}"/>
              </a:ext>
            </a:extLst>
          </p:cNvPr>
          <p:cNvSpPr txBox="1"/>
          <p:nvPr/>
        </p:nvSpPr>
        <p:spPr>
          <a:xfrm>
            <a:off x="5434945" y="4285950"/>
            <a:ext cx="1130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4F28A0AF-BC39-4903-8BA2-27A7692EFADB}"/>
              </a:ext>
            </a:extLst>
          </p:cNvPr>
          <p:cNvSpPr txBox="1"/>
          <p:nvPr/>
        </p:nvSpPr>
        <p:spPr>
          <a:xfrm>
            <a:off x="9969725" y="2379569"/>
            <a:ext cx="671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B28D0895-13EE-4FDA-A708-01FB334D8E31}"/>
              </a:ext>
            </a:extLst>
          </p:cNvPr>
          <p:cNvSpPr txBox="1"/>
          <p:nvPr/>
        </p:nvSpPr>
        <p:spPr>
          <a:xfrm rot="16200000">
            <a:off x="8756094" y="1394402"/>
            <a:ext cx="5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8BE1338-606F-4B1E-AA2F-B3B7F41B6593}"/>
              </a:ext>
            </a:extLst>
          </p:cNvPr>
          <p:cNvGrpSpPr/>
          <p:nvPr/>
        </p:nvGrpSpPr>
        <p:grpSpPr>
          <a:xfrm>
            <a:off x="10121827" y="1548347"/>
            <a:ext cx="399882" cy="261610"/>
            <a:chOff x="3243977" y="5796185"/>
            <a:chExt cx="399882" cy="261610"/>
          </a:xfrm>
        </p:grpSpPr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61BADC57-1055-457F-9920-0C55A30CA441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4C2BE9F-4B28-4F1A-9B97-ED698A871C7C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D6AEC20B-E817-4032-8002-A8AB888B89E9}"/>
              </a:ext>
            </a:extLst>
          </p:cNvPr>
          <p:cNvGrpSpPr/>
          <p:nvPr/>
        </p:nvGrpSpPr>
        <p:grpSpPr>
          <a:xfrm>
            <a:off x="9681447" y="1723292"/>
            <a:ext cx="399882" cy="261610"/>
            <a:chOff x="3243977" y="5796185"/>
            <a:chExt cx="399882" cy="26161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59322E79-1107-4266-B305-AFF3CE11D513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CE5A0960-CB09-41D4-B214-272734F6D440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603482F-DE66-498E-B478-8298804AFEA3}"/>
              </a:ext>
            </a:extLst>
          </p:cNvPr>
          <p:cNvGrpSpPr/>
          <p:nvPr/>
        </p:nvGrpSpPr>
        <p:grpSpPr>
          <a:xfrm>
            <a:off x="9830942" y="1367406"/>
            <a:ext cx="399882" cy="261610"/>
            <a:chOff x="3243977" y="5796185"/>
            <a:chExt cx="399882" cy="261610"/>
          </a:xfrm>
        </p:grpSpPr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50F101FF-0F7F-4A5D-A5AF-6F6C2F057B89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010111A5-7AAC-4A03-A53D-4E5F6D51BD57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CCE90AB-94D7-4A26-ABCD-DB413F4CCEFA}"/>
              </a:ext>
            </a:extLst>
          </p:cNvPr>
          <p:cNvSpPr/>
          <p:nvPr/>
        </p:nvSpPr>
        <p:spPr>
          <a:xfrm>
            <a:off x="878778" y="70082"/>
            <a:ext cx="4648719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456C283-B491-4B33-9E70-E231FA2C2E18}"/>
              </a:ext>
            </a:extLst>
          </p:cNvPr>
          <p:cNvSpPr txBox="1"/>
          <p:nvPr/>
        </p:nvSpPr>
        <p:spPr>
          <a:xfrm>
            <a:off x="924903" y="6901"/>
            <a:ext cx="460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:  5 segments (k=5)</a:t>
            </a: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E31608F6-ACD7-408E-B564-A6C8210BBCB6}"/>
              </a:ext>
            </a:extLst>
          </p:cNvPr>
          <p:cNvGrpSpPr/>
          <p:nvPr/>
        </p:nvGrpSpPr>
        <p:grpSpPr>
          <a:xfrm>
            <a:off x="10030883" y="1748138"/>
            <a:ext cx="399882" cy="261610"/>
            <a:chOff x="3243977" y="5796185"/>
            <a:chExt cx="399882" cy="261610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ED954B2-8DED-4ACF-897F-225D096153D7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1648E6E0-6EF8-44A6-AB09-961429F2C3C2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05" name="Ellipse 104">
            <a:extLst>
              <a:ext uri="{FF2B5EF4-FFF2-40B4-BE49-F238E27FC236}">
                <a16:creationId xmlns:a16="http://schemas.microsoft.com/office/drawing/2014/main" id="{54EA2567-A8A3-4384-989F-4CC75C06CAA9}"/>
              </a:ext>
            </a:extLst>
          </p:cNvPr>
          <p:cNvSpPr/>
          <p:nvPr/>
        </p:nvSpPr>
        <p:spPr>
          <a:xfrm>
            <a:off x="7864038" y="5905414"/>
            <a:ext cx="144000" cy="144000"/>
          </a:xfrm>
          <a:prstGeom prst="ellipse">
            <a:avLst/>
          </a:prstGeom>
          <a:solidFill>
            <a:srgbClr val="D6C603"/>
          </a:solidFill>
          <a:ln>
            <a:solidFill>
              <a:srgbClr val="D6C6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B744B3A7-EA4E-4259-85F2-00E9ED67CCA4}"/>
              </a:ext>
            </a:extLst>
          </p:cNvPr>
          <p:cNvSpPr txBox="1"/>
          <p:nvPr/>
        </p:nvSpPr>
        <p:spPr>
          <a:xfrm>
            <a:off x="8015677" y="5788820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D6C603"/>
                </a:solidFill>
              </a:rPr>
              <a:t>Cluster 4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F9C54895-BFD5-4FDB-9B57-D6F8447AAF18}"/>
              </a:ext>
            </a:extLst>
          </p:cNvPr>
          <p:cNvSpPr txBox="1"/>
          <p:nvPr/>
        </p:nvSpPr>
        <p:spPr>
          <a:xfrm>
            <a:off x="9789630" y="4121913"/>
            <a:ext cx="214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Meilleurs clients fidèles</a:t>
            </a:r>
          </a:p>
        </p:txBody>
      </p:sp>
      <p:sp>
        <p:nvSpPr>
          <p:cNvPr id="108" name="Flèche : droite 107">
            <a:extLst>
              <a:ext uri="{FF2B5EF4-FFF2-40B4-BE49-F238E27FC236}">
                <a16:creationId xmlns:a16="http://schemas.microsoft.com/office/drawing/2014/main" id="{F8B63758-622F-4594-850C-213229769FA9}"/>
              </a:ext>
            </a:extLst>
          </p:cNvPr>
          <p:cNvSpPr/>
          <p:nvPr/>
        </p:nvSpPr>
        <p:spPr>
          <a:xfrm>
            <a:off x="9249455" y="5020621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4D6E9B14-5DC5-4BFD-90AE-549234786710}"/>
              </a:ext>
            </a:extLst>
          </p:cNvPr>
          <p:cNvSpPr txBox="1"/>
          <p:nvPr/>
        </p:nvSpPr>
        <p:spPr>
          <a:xfrm>
            <a:off x="2917955" y="3389891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8A8DBC1-1092-4288-9199-7CB7F9CF07B3}"/>
              </a:ext>
            </a:extLst>
          </p:cNvPr>
          <p:cNvSpPr txBox="1"/>
          <p:nvPr/>
        </p:nvSpPr>
        <p:spPr>
          <a:xfrm>
            <a:off x="3373112" y="3402154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D6C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FFC27E3E-C99B-4C47-9B81-6CC61285660D}"/>
              </a:ext>
            </a:extLst>
          </p:cNvPr>
          <p:cNvSpPr txBox="1"/>
          <p:nvPr/>
        </p:nvSpPr>
        <p:spPr>
          <a:xfrm>
            <a:off x="4935913" y="343064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9E807E60-373A-44DD-8FEA-42E247F9100C}"/>
              </a:ext>
            </a:extLst>
          </p:cNvPr>
          <p:cNvSpPr txBox="1"/>
          <p:nvPr/>
        </p:nvSpPr>
        <p:spPr>
          <a:xfrm>
            <a:off x="5451900" y="3415913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DE766CD-1329-4B6F-A620-311389B96537}"/>
              </a:ext>
            </a:extLst>
          </p:cNvPr>
          <p:cNvSpPr txBox="1"/>
          <p:nvPr/>
        </p:nvSpPr>
        <p:spPr>
          <a:xfrm>
            <a:off x="5914696" y="341591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0D57D84-7A76-48BD-8EE5-B7A5D48144EB}"/>
              </a:ext>
            </a:extLst>
          </p:cNvPr>
          <p:cNvSpPr txBox="1"/>
          <p:nvPr/>
        </p:nvSpPr>
        <p:spPr>
          <a:xfrm>
            <a:off x="6386933" y="340966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EED1868-858D-4E00-8B27-E5C057120E49}"/>
              </a:ext>
            </a:extLst>
          </p:cNvPr>
          <p:cNvSpPr txBox="1"/>
          <p:nvPr/>
        </p:nvSpPr>
        <p:spPr>
          <a:xfrm>
            <a:off x="6842090" y="342192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D6C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C262205-FBA3-4CB0-9960-A1BE241D1EAD}"/>
              </a:ext>
            </a:extLst>
          </p:cNvPr>
          <p:cNvSpPr txBox="1"/>
          <p:nvPr/>
        </p:nvSpPr>
        <p:spPr>
          <a:xfrm>
            <a:off x="1459728" y="6479205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FC1172FB-25C2-41F5-BB42-AAA8A2628365}"/>
              </a:ext>
            </a:extLst>
          </p:cNvPr>
          <p:cNvSpPr txBox="1"/>
          <p:nvPr/>
        </p:nvSpPr>
        <p:spPr>
          <a:xfrm>
            <a:off x="1945319" y="6463542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C0904146-B1F3-426F-A0E0-401146B0A1C2}"/>
              </a:ext>
            </a:extLst>
          </p:cNvPr>
          <p:cNvSpPr txBox="1"/>
          <p:nvPr/>
        </p:nvSpPr>
        <p:spPr>
          <a:xfrm>
            <a:off x="2408115" y="646354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51C06B8-BD30-45E4-91DC-899C9183C7D1}"/>
              </a:ext>
            </a:extLst>
          </p:cNvPr>
          <p:cNvSpPr txBox="1"/>
          <p:nvPr/>
        </p:nvSpPr>
        <p:spPr>
          <a:xfrm>
            <a:off x="2880352" y="645729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C8548369-F37F-4E5E-B7BB-6A56AFE79BCD}"/>
              </a:ext>
            </a:extLst>
          </p:cNvPr>
          <p:cNvSpPr txBox="1"/>
          <p:nvPr/>
        </p:nvSpPr>
        <p:spPr>
          <a:xfrm>
            <a:off x="3392588" y="645044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D6C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61D15259-D1AC-4893-AE89-3A91C42B1F50}"/>
              </a:ext>
            </a:extLst>
          </p:cNvPr>
          <p:cNvSpPr txBox="1"/>
          <p:nvPr/>
        </p:nvSpPr>
        <p:spPr>
          <a:xfrm>
            <a:off x="5028811" y="6423381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75596812-9F87-4CC3-8BAC-5BB0BDDF10CD}"/>
              </a:ext>
            </a:extLst>
          </p:cNvPr>
          <p:cNvSpPr txBox="1"/>
          <p:nvPr/>
        </p:nvSpPr>
        <p:spPr>
          <a:xfrm>
            <a:off x="5516419" y="6418586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F62D5D71-EF9E-4A0B-A515-326D8B7E18B6}"/>
              </a:ext>
            </a:extLst>
          </p:cNvPr>
          <p:cNvSpPr txBox="1"/>
          <p:nvPr/>
        </p:nvSpPr>
        <p:spPr>
          <a:xfrm>
            <a:off x="6018774" y="6415981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CE1E4D30-59AD-454F-BFF7-3CB6C16027AF}"/>
              </a:ext>
            </a:extLst>
          </p:cNvPr>
          <p:cNvSpPr txBox="1"/>
          <p:nvPr/>
        </p:nvSpPr>
        <p:spPr>
          <a:xfrm>
            <a:off x="6489833" y="641167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5820868-8DE6-499F-82B0-D7E51FDBB455}"/>
              </a:ext>
            </a:extLst>
          </p:cNvPr>
          <p:cNvSpPr txBox="1"/>
          <p:nvPr/>
        </p:nvSpPr>
        <p:spPr>
          <a:xfrm>
            <a:off x="6954431" y="641858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D6C6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FEB6B3B-4D88-4974-BB46-400A7B9DFF15}"/>
              </a:ext>
            </a:extLst>
          </p:cNvPr>
          <p:cNvGrpSpPr/>
          <p:nvPr/>
        </p:nvGrpSpPr>
        <p:grpSpPr>
          <a:xfrm>
            <a:off x="7862282" y="759231"/>
            <a:ext cx="829428" cy="1563822"/>
            <a:chOff x="7968531" y="1187825"/>
            <a:chExt cx="829428" cy="156382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F4B841-95D5-4C92-8F90-5E1BF168D5C5}"/>
                </a:ext>
              </a:extLst>
            </p:cNvPr>
            <p:cNvSpPr/>
            <p:nvPr/>
          </p:nvSpPr>
          <p:spPr>
            <a:xfrm>
              <a:off x="7968531" y="1187825"/>
              <a:ext cx="829428" cy="1028700"/>
            </a:xfrm>
            <a:prstGeom prst="rect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C980ABF4-5472-4B61-87DA-C1C4EE135485}"/>
                </a:ext>
              </a:extLst>
            </p:cNvPr>
            <p:cNvSpPr/>
            <p:nvPr/>
          </p:nvSpPr>
          <p:spPr>
            <a:xfrm>
              <a:off x="8057323" y="2505707"/>
              <a:ext cx="144000" cy="144000"/>
            </a:xfrm>
            <a:prstGeom prst="ellipse">
              <a:avLst/>
            </a:prstGeom>
            <a:solidFill>
              <a:srgbClr val="D6C603"/>
            </a:solidFill>
            <a:ln>
              <a:solidFill>
                <a:srgbClr val="D6C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18BCD7C3-7DC6-43F8-B4C9-6EE3F5DB8158}"/>
                </a:ext>
              </a:extLst>
            </p:cNvPr>
            <p:cNvSpPr txBox="1"/>
            <p:nvPr/>
          </p:nvSpPr>
          <p:spPr>
            <a:xfrm>
              <a:off x="8297154" y="2382315"/>
              <a:ext cx="464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3B65193E-12FE-4C65-9468-7E13B33B1A55}"/>
              </a:ext>
            </a:extLst>
          </p:cNvPr>
          <p:cNvGrpSpPr/>
          <p:nvPr/>
        </p:nvGrpSpPr>
        <p:grpSpPr>
          <a:xfrm>
            <a:off x="10697254" y="1311945"/>
            <a:ext cx="399882" cy="261610"/>
            <a:chOff x="3243977" y="5796185"/>
            <a:chExt cx="399882" cy="261610"/>
          </a:xfrm>
        </p:grpSpPr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C7BF86FB-0F04-48CD-8ECB-349B9473C51F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ZoneTexte 142">
              <a:extLst>
                <a:ext uri="{FF2B5EF4-FFF2-40B4-BE49-F238E27FC236}">
                  <a16:creationId xmlns:a16="http://schemas.microsoft.com/office/drawing/2014/main" id="{74F52053-6E56-4156-92A8-24EA65D0A81D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44" name="Ellipse 143">
            <a:extLst>
              <a:ext uri="{FF2B5EF4-FFF2-40B4-BE49-F238E27FC236}">
                <a16:creationId xmlns:a16="http://schemas.microsoft.com/office/drawing/2014/main" id="{AD6CA41B-C49C-450A-BAA9-9B34D04EF15E}"/>
              </a:ext>
            </a:extLst>
          </p:cNvPr>
          <p:cNvSpPr/>
          <p:nvPr/>
        </p:nvSpPr>
        <p:spPr>
          <a:xfrm>
            <a:off x="7849561" y="5102527"/>
            <a:ext cx="144000" cy="144000"/>
          </a:xfrm>
          <a:prstGeom prst="ellipse">
            <a:avLst/>
          </a:prstGeom>
          <a:solidFill>
            <a:srgbClr val="A50257"/>
          </a:solidFill>
          <a:ln>
            <a:solidFill>
              <a:srgbClr val="A50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65858E0C-1058-4A4A-806E-1B5C2E097762}"/>
              </a:ext>
            </a:extLst>
          </p:cNvPr>
          <p:cNvSpPr txBox="1"/>
          <p:nvPr/>
        </p:nvSpPr>
        <p:spPr>
          <a:xfrm>
            <a:off x="8001200" y="4985933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</a:rPr>
              <a:t>Cluster 3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CF77039B-69BF-4B6B-BED4-2270B34D8EF7}"/>
              </a:ext>
            </a:extLst>
          </p:cNvPr>
          <p:cNvSpPr txBox="1"/>
          <p:nvPr/>
        </p:nvSpPr>
        <p:spPr>
          <a:xfrm>
            <a:off x="9811695" y="5587749"/>
            <a:ext cx="227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Meilleurs clients qui utilisent des facilités de paiement</a:t>
            </a:r>
          </a:p>
        </p:txBody>
      </p:sp>
      <p:sp>
        <p:nvSpPr>
          <p:cNvPr id="147" name="Flèche : droite 146">
            <a:extLst>
              <a:ext uri="{FF2B5EF4-FFF2-40B4-BE49-F238E27FC236}">
                <a16:creationId xmlns:a16="http://schemas.microsoft.com/office/drawing/2014/main" id="{0BBC97B9-96B1-4DC0-B992-884CC6E2C216}"/>
              </a:ext>
            </a:extLst>
          </p:cNvPr>
          <p:cNvSpPr/>
          <p:nvPr/>
        </p:nvSpPr>
        <p:spPr>
          <a:xfrm>
            <a:off x="9268273" y="5847603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7E3E4AF9-7B70-4644-B3DD-752258C1AFB5}"/>
              </a:ext>
            </a:extLst>
          </p:cNvPr>
          <p:cNvGrpSpPr/>
          <p:nvPr/>
        </p:nvGrpSpPr>
        <p:grpSpPr>
          <a:xfrm>
            <a:off x="7790562" y="421516"/>
            <a:ext cx="950670" cy="1347141"/>
            <a:chOff x="10777219" y="983956"/>
            <a:chExt cx="950670" cy="1347141"/>
          </a:xfrm>
        </p:grpSpPr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82C41843-C189-4C74-B3C6-61028ED00A56}"/>
                </a:ext>
              </a:extLst>
            </p:cNvPr>
            <p:cNvGrpSpPr/>
            <p:nvPr/>
          </p:nvGrpSpPr>
          <p:grpSpPr>
            <a:xfrm>
              <a:off x="10858540" y="1302397"/>
              <a:ext cx="829428" cy="1028700"/>
              <a:chOff x="10748115" y="817680"/>
              <a:chExt cx="829428" cy="10287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204B116-E92C-49E3-9D27-B44B772C2922}"/>
                  </a:ext>
                </a:extLst>
              </p:cNvPr>
              <p:cNvSpPr/>
              <p:nvPr/>
            </p:nvSpPr>
            <p:spPr>
              <a:xfrm>
                <a:off x="10748115" y="817680"/>
                <a:ext cx="829428" cy="1028700"/>
              </a:xfrm>
              <a:prstGeom prst="rect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295CE55C-D5C2-4518-8DF9-E84BD6B837D2}"/>
                  </a:ext>
                </a:extLst>
              </p:cNvPr>
              <p:cNvSpPr/>
              <p:nvPr/>
            </p:nvSpPr>
            <p:spPr>
              <a:xfrm>
                <a:off x="10833131" y="957892"/>
                <a:ext cx="144000" cy="144000"/>
              </a:xfrm>
              <a:prstGeom prst="ellipse">
                <a:avLst/>
              </a:prstGeom>
              <a:solidFill>
                <a:srgbClr val="0272A2"/>
              </a:solidFill>
              <a:ln>
                <a:solidFill>
                  <a:srgbClr val="027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05408AA7-63C5-4C69-91D5-74BA5B80E939}"/>
                  </a:ext>
                </a:extLst>
              </p:cNvPr>
              <p:cNvSpPr/>
              <p:nvPr/>
            </p:nvSpPr>
            <p:spPr>
              <a:xfrm>
                <a:off x="10829833" y="1252237"/>
                <a:ext cx="144000" cy="144000"/>
              </a:xfrm>
              <a:prstGeom prst="ellipse">
                <a:avLst/>
              </a:prstGeom>
              <a:solidFill>
                <a:srgbClr val="9FC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74FD506D-CC34-44CB-9713-D757CBF430F3}"/>
                  </a:ext>
                </a:extLst>
              </p:cNvPr>
              <p:cNvSpPr/>
              <p:nvPr/>
            </p:nvSpPr>
            <p:spPr>
              <a:xfrm>
                <a:off x="10829754" y="1527338"/>
                <a:ext cx="144000" cy="144000"/>
              </a:xfrm>
              <a:prstGeom prst="ellipse">
                <a:avLst/>
              </a:prstGeom>
              <a:solidFill>
                <a:srgbClr val="CA0B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97BDA7F3-65E7-49DC-BBDC-A9912F6CC3B9}"/>
                  </a:ext>
                </a:extLst>
              </p:cNvPr>
              <p:cNvSpPr txBox="1"/>
              <p:nvPr/>
            </p:nvSpPr>
            <p:spPr>
              <a:xfrm>
                <a:off x="11045038" y="833245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B6EA8A7D-D618-4F28-B04D-ECB8F0B65C1F}"/>
                  </a:ext>
                </a:extLst>
              </p:cNvPr>
              <p:cNvSpPr txBox="1"/>
              <p:nvPr/>
            </p:nvSpPr>
            <p:spPr>
              <a:xfrm>
                <a:off x="11055393" y="1128167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31" name="ZoneTexte 130">
                <a:extLst>
                  <a:ext uri="{FF2B5EF4-FFF2-40B4-BE49-F238E27FC236}">
                    <a16:creationId xmlns:a16="http://schemas.microsoft.com/office/drawing/2014/main" id="{CE0CA7D3-9BB9-450E-8EAF-2CBE45B4664D}"/>
                  </a:ext>
                </a:extLst>
              </p:cNvPr>
              <p:cNvSpPr txBox="1"/>
              <p:nvPr/>
            </p:nvSpPr>
            <p:spPr>
              <a:xfrm>
                <a:off x="11069585" y="1403946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AC68317F-018E-43B3-9E02-927140FF88FC}"/>
                </a:ext>
              </a:extLst>
            </p:cNvPr>
            <p:cNvSpPr txBox="1"/>
            <p:nvPr/>
          </p:nvSpPr>
          <p:spPr>
            <a:xfrm>
              <a:off x="10777219" y="983956"/>
              <a:ext cx="95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Clusters</a:t>
              </a:r>
            </a:p>
          </p:txBody>
        </p:sp>
      </p:grpSp>
      <p:sp>
        <p:nvSpPr>
          <p:cNvPr id="132" name="Ellipse 131">
            <a:extLst>
              <a:ext uri="{FF2B5EF4-FFF2-40B4-BE49-F238E27FC236}">
                <a16:creationId xmlns:a16="http://schemas.microsoft.com/office/drawing/2014/main" id="{D7041055-838B-499D-9EE5-F8EA163CCA95}"/>
              </a:ext>
            </a:extLst>
          </p:cNvPr>
          <p:cNvSpPr/>
          <p:nvPr/>
        </p:nvSpPr>
        <p:spPr>
          <a:xfrm>
            <a:off x="7958411" y="1748138"/>
            <a:ext cx="144000" cy="144000"/>
          </a:xfrm>
          <a:prstGeom prst="ellipse">
            <a:avLst/>
          </a:prstGeom>
          <a:solidFill>
            <a:srgbClr val="A50257"/>
          </a:solidFill>
          <a:ln>
            <a:solidFill>
              <a:srgbClr val="A50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C51D2BD-8E3A-47B5-A20B-09F1B6BB92FC}"/>
              </a:ext>
            </a:extLst>
          </p:cNvPr>
          <p:cNvSpPr txBox="1"/>
          <p:nvPr/>
        </p:nvSpPr>
        <p:spPr>
          <a:xfrm>
            <a:off x="8198242" y="1624746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930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972269"/>
              </p:ext>
            </p:extLst>
          </p:nvPr>
        </p:nvGraphicFramePr>
        <p:xfrm>
          <a:off x="809625" y="1186287"/>
          <a:ext cx="1118234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617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2290195">
                  <a:extLst>
                    <a:ext uri="{9D8B030D-6E8A-4147-A177-3AD203B41FA5}">
                      <a16:colId xmlns:a16="http://schemas.microsoft.com/office/drawing/2014/main" val="3457266138"/>
                    </a:ext>
                  </a:extLst>
                </a:gridCol>
                <a:gridCol w="1518407">
                  <a:extLst>
                    <a:ext uri="{9D8B030D-6E8A-4147-A177-3AD203B41FA5}">
                      <a16:colId xmlns:a16="http://schemas.microsoft.com/office/drawing/2014/main" val="2927160138"/>
                    </a:ext>
                  </a:extLst>
                </a:gridCol>
                <a:gridCol w="2111900">
                  <a:extLst>
                    <a:ext uri="{9D8B030D-6E8A-4147-A177-3AD203B41FA5}">
                      <a16:colId xmlns:a16="http://schemas.microsoft.com/office/drawing/2014/main" val="1037605094"/>
                    </a:ext>
                  </a:extLst>
                </a:gridCol>
                <a:gridCol w="4427230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Type de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Attention particulière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Action à prévoir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Suggestion d’actions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Nouveaux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consolider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avantageuse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 de réduction sur prochaine commande (&lt;=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Offres promotionnelles agressives,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4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Clients en voie de perdition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Bons clients en voie de perdition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stimuler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promotionnelle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offres promotionnelles agressives </a:t>
                      </a: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(déstockage, grosse réduction)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les bons plans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869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Meilleurs clients fidèles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privilégier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très avantageuse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 de réduction intéressant sur prochaine commande (&gt;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offres promotionnelles agressives (déstockage, grosse réduction)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les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de parrainage, points de fidélité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Meilleurs clients qui utilisent des facilités de paiement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F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privilégier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avantageuse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Avec proposition de facilités de paiement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Idem meilleurs clients fidèles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proposition de facilités de paiement spécifique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  (exemple : 4 fois sans frais)</a:t>
                      </a:r>
                      <a:endParaRPr lang="fr-FR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59A0AEB-DFE5-419C-B2F0-CC13D97AC503}"/>
              </a:ext>
            </a:extLst>
          </p:cNvPr>
          <p:cNvSpPr/>
          <p:nvPr/>
        </p:nvSpPr>
        <p:spPr>
          <a:xfrm>
            <a:off x="809625" y="294601"/>
            <a:ext cx="7176695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29A032-525F-4F3C-BA0A-EF453E2ACDE2}"/>
              </a:ext>
            </a:extLst>
          </p:cNvPr>
          <p:cNvSpPr txBox="1"/>
          <p:nvPr/>
        </p:nvSpPr>
        <p:spPr>
          <a:xfrm>
            <a:off x="851570" y="249061"/>
            <a:ext cx="717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 à envisager pour les différents clusters (k = 5)</a:t>
            </a:r>
          </a:p>
        </p:txBody>
      </p:sp>
    </p:spTree>
    <p:extLst>
      <p:ext uri="{BB962C8B-B14F-4D97-AF65-F5344CB8AC3E}">
        <p14:creationId xmlns:p14="http://schemas.microsoft.com/office/powerpoint/2010/main" val="3435212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2D1113-ED42-420A-9250-FED6F0A4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62852"/>
            <a:ext cx="42215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DE1B48-2D5F-49CA-BA1D-ACC7059D51B8}"/>
              </a:ext>
            </a:extLst>
          </p:cNvPr>
          <p:cNvSpPr txBox="1"/>
          <p:nvPr/>
        </p:nvSpPr>
        <p:spPr>
          <a:xfrm>
            <a:off x="1527794" y="179249"/>
            <a:ext cx="9934363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2</a:t>
            </a:r>
          </a:p>
          <a:p>
            <a:pPr algn="ctr"/>
            <a:r>
              <a:rPr lang="fr-FR" sz="3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(intégration des variables catégorielles)</a:t>
            </a:r>
          </a:p>
          <a:p>
            <a:pPr algn="ctr"/>
            <a:endParaRPr lang="fr-FR" sz="2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57250" indent="-857250">
              <a:buFontTx/>
              <a:buChar char="-"/>
            </a:pPr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UMAP </a:t>
            </a:r>
            <a:r>
              <a:rPr lang="fr-FR" sz="3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(visualisation)</a:t>
            </a:r>
          </a:p>
          <a:p>
            <a:r>
              <a:rPr lang="fr-FR" sz="36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857250" indent="-857250">
              <a:buFontTx/>
              <a:buChar char="-"/>
            </a:pPr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fr-FR" sz="72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7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57250" indent="-857250">
              <a:buFontTx/>
              <a:buChar char="-"/>
            </a:pPr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K-prototypes</a:t>
            </a:r>
          </a:p>
          <a:p>
            <a:endParaRPr lang="fr-FR" sz="7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5039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F0EDDED-3860-4034-B3BD-6BC0DD45F661}"/>
              </a:ext>
            </a:extLst>
          </p:cNvPr>
          <p:cNvSpPr/>
          <p:nvPr/>
        </p:nvSpPr>
        <p:spPr>
          <a:xfrm>
            <a:off x="5225214" y="4875457"/>
            <a:ext cx="2753937" cy="326281"/>
          </a:xfrm>
          <a:prstGeom prst="rect">
            <a:avLst/>
          </a:prstGeom>
          <a:solidFill>
            <a:srgbClr val="B0565D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32842-C3D6-4F08-8B56-46F5632BAB38}"/>
              </a:ext>
            </a:extLst>
          </p:cNvPr>
          <p:cNvSpPr/>
          <p:nvPr/>
        </p:nvSpPr>
        <p:spPr>
          <a:xfrm>
            <a:off x="5181136" y="3500813"/>
            <a:ext cx="2753937" cy="326281"/>
          </a:xfrm>
          <a:prstGeom prst="rect">
            <a:avLst/>
          </a:prstGeom>
          <a:solidFill>
            <a:srgbClr val="836C9F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A0DF8-D0F0-4892-A5CE-D50CD580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8212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C6574F-BF2C-4CF4-B21C-3B3F4861E2D7}"/>
              </a:ext>
            </a:extLst>
          </p:cNvPr>
          <p:cNvSpPr/>
          <p:nvPr/>
        </p:nvSpPr>
        <p:spPr>
          <a:xfrm>
            <a:off x="924984" y="127232"/>
            <a:ext cx="3554737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53DE16-1D32-4280-A2FF-B14FC02C4A28}"/>
              </a:ext>
            </a:extLst>
          </p:cNvPr>
          <p:cNvSpPr txBox="1"/>
          <p:nvPr/>
        </p:nvSpPr>
        <p:spPr>
          <a:xfrm>
            <a:off x="1017263" y="67796"/>
            <a:ext cx="3462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 avec UMAP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EA41B378-0EB6-493D-8258-7EF1CA5579A7}"/>
              </a:ext>
            </a:extLst>
          </p:cNvPr>
          <p:cNvSpPr/>
          <p:nvPr/>
        </p:nvSpPr>
        <p:spPr>
          <a:xfrm>
            <a:off x="4035624" y="3242289"/>
            <a:ext cx="655924" cy="187407"/>
          </a:xfrm>
          <a:custGeom>
            <a:avLst/>
            <a:gdLst>
              <a:gd name="connsiteX0" fmla="*/ 655925 w 655924"/>
              <a:gd name="connsiteY0" fmla="*/ 93704 h 187407"/>
              <a:gd name="connsiteX1" fmla="*/ 327962 w 655924"/>
              <a:gd name="connsiteY1" fmla="*/ 187407 h 187407"/>
              <a:gd name="connsiteX2" fmla="*/ 0 w 655924"/>
              <a:gd name="connsiteY2" fmla="*/ 93704 h 187407"/>
              <a:gd name="connsiteX3" fmla="*/ 327962 w 655924"/>
              <a:gd name="connsiteY3" fmla="*/ 0 h 187407"/>
              <a:gd name="connsiteX4" fmla="*/ 655925 w 655924"/>
              <a:gd name="connsiteY4" fmla="*/ 93704 h 18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24" h="187407">
                <a:moveTo>
                  <a:pt x="655925" y="93704"/>
                </a:moveTo>
                <a:cubicBezTo>
                  <a:pt x="655925" y="145455"/>
                  <a:pt x="509091" y="187407"/>
                  <a:pt x="327962" y="187407"/>
                </a:cubicBezTo>
                <a:cubicBezTo>
                  <a:pt x="146834" y="187407"/>
                  <a:pt x="0" y="145455"/>
                  <a:pt x="0" y="93704"/>
                </a:cubicBezTo>
                <a:cubicBezTo>
                  <a:pt x="0" y="41952"/>
                  <a:pt x="146834" y="0"/>
                  <a:pt x="327962" y="0"/>
                </a:cubicBezTo>
                <a:cubicBezTo>
                  <a:pt x="509091" y="0"/>
                  <a:pt x="655925" y="41952"/>
                  <a:pt x="655925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8D1B516-49C7-451E-ACB5-46AED89DF057}"/>
              </a:ext>
            </a:extLst>
          </p:cNvPr>
          <p:cNvSpPr/>
          <p:nvPr/>
        </p:nvSpPr>
        <p:spPr>
          <a:xfrm>
            <a:off x="4035624" y="3382844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12DA643-1DE9-4C3F-B343-8D9C84572A2C}"/>
              </a:ext>
            </a:extLst>
          </p:cNvPr>
          <p:cNvSpPr/>
          <p:nvPr/>
        </p:nvSpPr>
        <p:spPr>
          <a:xfrm>
            <a:off x="4035624" y="3617103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B6D0248-1195-46E1-8C39-D4D01CFB9BBA}"/>
              </a:ext>
            </a:extLst>
          </p:cNvPr>
          <p:cNvSpPr/>
          <p:nvPr/>
        </p:nvSpPr>
        <p:spPr>
          <a:xfrm>
            <a:off x="4032525" y="4920536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5BE975-023D-4CF6-9EA5-2AD255230F67}"/>
              </a:ext>
            </a:extLst>
          </p:cNvPr>
          <p:cNvSpPr txBox="1"/>
          <p:nvPr/>
        </p:nvSpPr>
        <p:spPr>
          <a:xfrm>
            <a:off x="1229762" y="1159169"/>
            <a:ext cx="199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TABLE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INDICATEURS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CLIENTS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9160CE-62E4-4217-AD5F-07CA5CEC7A11}"/>
              </a:ext>
            </a:extLst>
          </p:cNvPr>
          <p:cNvSpPr txBox="1"/>
          <p:nvPr/>
        </p:nvSpPr>
        <p:spPr>
          <a:xfrm>
            <a:off x="1034041" y="3402888"/>
            <a:ext cx="322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 variables quantitatives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6A59EC1F-FBD5-4B7D-88E3-53A9EF2EC9A3}"/>
              </a:ext>
            </a:extLst>
          </p:cNvPr>
          <p:cNvSpPr/>
          <p:nvPr/>
        </p:nvSpPr>
        <p:spPr>
          <a:xfrm>
            <a:off x="901800" y="3868639"/>
            <a:ext cx="655924" cy="187407"/>
          </a:xfrm>
          <a:custGeom>
            <a:avLst/>
            <a:gdLst>
              <a:gd name="connsiteX0" fmla="*/ 655925 w 655924"/>
              <a:gd name="connsiteY0" fmla="*/ 93704 h 187407"/>
              <a:gd name="connsiteX1" fmla="*/ 327962 w 655924"/>
              <a:gd name="connsiteY1" fmla="*/ 187407 h 187407"/>
              <a:gd name="connsiteX2" fmla="*/ 0 w 655924"/>
              <a:gd name="connsiteY2" fmla="*/ 93704 h 187407"/>
              <a:gd name="connsiteX3" fmla="*/ 327962 w 655924"/>
              <a:gd name="connsiteY3" fmla="*/ 0 h 187407"/>
              <a:gd name="connsiteX4" fmla="*/ 655925 w 655924"/>
              <a:gd name="connsiteY4" fmla="*/ 93704 h 18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24" h="187407">
                <a:moveTo>
                  <a:pt x="655925" y="93704"/>
                </a:moveTo>
                <a:cubicBezTo>
                  <a:pt x="655925" y="145455"/>
                  <a:pt x="509091" y="187407"/>
                  <a:pt x="327962" y="187407"/>
                </a:cubicBezTo>
                <a:cubicBezTo>
                  <a:pt x="146834" y="187407"/>
                  <a:pt x="0" y="145455"/>
                  <a:pt x="0" y="93704"/>
                </a:cubicBezTo>
                <a:cubicBezTo>
                  <a:pt x="0" y="41952"/>
                  <a:pt x="146834" y="0"/>
                  <a:pt x="327962" y="0"/>
                </a:cubicBezTo>
                <a:cubicBezTo>
                  <a:pt x="509091" y="0"/>
                  <a:pt x="655925" y="41952"/>
                  <a:pt x="655925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9C91E646-40DE-4809-8954-938331374CA3}"/>
              </a:ext>
            </a:extLst>
          </p:cNvPr>
          <p:cNvSpPr/>
          <p:nvPr/>
        </p:nvSpPr>
        <p:spPr>
          <a:xfrm>
            <a:off x="901800" y="4009194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1F6468E-05D6-46E7-814B-1A937E29D496}"/>
              </a:ext>
            </a:extLst>
          </p:cNvPr>
          <p:cNvSpPr/>
          <p:nvPr/>
        </p:nvSpPr>
        <p:spPr>
          <a:xfrm>
            <a:off x="901800" y="4243453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6DACD8C-DD01-4086-BF10-FE988FAC6DE8}"/>
              </a:ext>
            </a:extLst>
          </p:cNvPr>
          <p:cNvSpPr/>
          <p:nvPr/>
        </p:nvSpPr>
        <p:spPr>
          <a:xfrm>
            <a:off x="901800" y="4502134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E7BE6F8-A5B8-444C-B219-898B56671412}"/>
              </a:ext>
            </a:extLst>
          </p:cNvPr>
          <p:cNvSpPr txBox="1"/>
          <p:nvPr/>
        </p:nvSpPr>
        <p:spPr>
          <a:xfrm>
            <a:off x="1034040" y="4852085"/>
            <a:ext cx="322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variables qualitatives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20771F3-976A-4FD8-925E-549DF0DCA049}"/>
              </a:ext>
            </a:extLst>
          </p:cNvPr>
          <p:cNvSpPr txBox="1"/>
          <p:nvPr/>
        </p:nvSpPr>
        <p:spPr>
          <a:xfrm>
            <a:off x="3327492" y="1235908"/>
            <a:ext cx="199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PREPARATION DE LA DONNEE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08437EE-A6E8-4FBC-BE82-E1DF4F99C3BA}"/>
              </a:ext>
            </a:extLst>
          </p:cNvPr>
          <p:cNvSpPr txBox="1"/>
          <p:nvPr/>
        </p:nvSpPr>
        <p:spPr>
          <a:xfrm>
            <a:off x="3022017" y="2282759"/>
            <a:ext cx="267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standardisation</a:t>
            </a:r>
            <a:endParaRPr lang="fr-F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599D159-06E6-4E91-B3FF-A648AFD9AD1D}"/>
              </a:ext>
            </a:extLst>
          </p:cNvPr>
          <p:cNvSpPr txBox="1"/>
          <p:nvPr/>
        </p:nvSpPr>
        <p:spPr>
          <a:xfrm>
            <a:off x="3359344" y="2669942"/>
            <a:ext cx="2008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PowerTransformer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00D125F-2CCB-4C3D-A05E-9BB013D30798}"/>
              </a:ext>
            </a:extLst>
          </p:cNvPr>
          <p:cNvSpPr txBox="1"/>
          <p:nvPr/>
        </p:nvSpPr>
        <p:spPr>
          <a:xfrm>
            <a:off x="3127330" y="5413866"/>
            <a:ext cx="267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41818"/>
                </a:solidFill>
              </a:rPr>
              <a:t>Encodage </a:t>
            </a:r>
            <a:r>
              <a:rPr lang="fr-FR" b="1" dirty="0" err="1">
                <a:solidFill>
                  <a:srgbClr val="C41818"/>
                </a:solidFill>
              </a:rPr>
              <a:t>One-Hot</a:t>
            </a:r>
            <a:endParaRPr lang="fr-FR" dirty="0">
              <a:solidFill>
                <a:srgbClr val="C41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1FA9628-CBC7-4291-A94A-F789495DDAED}"/>
              </a:ext>
            </a:extLst>
          </p:cNvPr>
          <p:cNvSpPr txBox="1"/>
          <p:nvPr/>
        </p:nvSpPr>
        <p:spPr>
          <a:xfrm>
            <a:off x="3570206" y="5739134"/>
            <a:ext cx="1797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rgbClr val="C4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pd.get_dummies</a:t>
            </a:r>
            <a:r>
              <a:rPr lang="fr-FR" sz="1600" b="1" dirty="0">
                <a:solidFill>
                  <a:srgbClr val="C41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F5E7E0B-575F-452C-A117-8A2BEFFB9F25}"/>
              </a:ext>
            </a:extLst>
          </p:cNvPr>
          <p:cNvSpPr txBox="1"/>
          <p:nvPr/>
        </p:nvSpPr>
        <p:spPr>
          <a:xfrm>
            <a:off x="5331371" y="3472538"/>
            <a:ext cx="2594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rgbClr val="624F79"/>
                </a:solidFill>
              </a:rPr>
              <a:t>umap.UMAP</a:t>
            </a:r>
            <a:r>
              <a:rPr lang="fr-FR" sz="1600" b="1" dirty="0">
                <a:solidFill>
                  <a:srgbClr val="624F79"/>
                </a:solidFill>
              </a:rPr>
              <a:t>().fit(</a:t>
            </a:r>
            <a:r>
              <a:rPr lang="fr-FR" sz="1600" b="1" dirty="0" err="1">
                <a:solidFill>
                  <a:srgbClr val="624F79"/>
                </a:solidFill>
              </a:rPr>
              <a:t>numerical</a:t>
            </a:r>
            <a:r>
              <a:rPr lang="fr-FR" sz="1600" b="1" dirty="0">
                <a:solidFill>
                  <a:srgbClr val="624F79"/>
                </a:solidFill>
              </a:rPr>
              <a:t>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121963A-718E-4527-8111-E29870D74811}"/>
              </a:ext>
            </a:extLst>
          </p:cNvPr>
          <p:cNvSpPr txBox="1"/>
          <p:nvPr/>
        </p:nvSpPr>
        <p:spPr>
          <a:xfrm>
            <a:off x="5302211" y="4853939"/>
            <a:ext cx="2676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rgbClr val="C00000"/>
                </a:solidFill>
              </a:rPr>
              <a:t>umap.UMAP</a:t>
            </a:r>
            <a:r>
              <a:rPr lang="fr-FR" sz="1600" b="1" dirty="0">
                <a:solidFill>
                  <a:srgbClr val="C00000"/>
                </a:solidFill>
              </a:rPr>
              <a:t>().fit(</a:t>
            </a:r>
            <a:r>
              <a:rPr lang="fr-FR" sz="1600" b="1" dirty="0" err="1">
                <a:solidFill>
                  <a:srgbClr val="C00000"/>
                </a:solidFill>
              </a:rPr>
              <a:t>categorical</a:t>
            </a:r>
            <a:r>
              <a:rPr lang="fr-FR" sz="16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5BE9EFA-66FE-4697-8E8E-35777D0D3406}"/>
              </a:ext>
            </a:extLst>
          </p:cNvPr>
          <p:cNvSpPr txBox="1"/>
          <p:nvPr/>
        </p:nvSpPr>
        <p:spPr>
          <a:xfrm>
            <a:off x="5597125" y="1229553"/>
            <a:ext cx="199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EMBEDDING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577118-9CF3-4D07-AF3F-CB37912F7EC9}"/>
              </a:ext>
            </a:extLst>
          </p:cNvPr>
          <p:cNvSpPr/>
          <p:nvPr/>
        </p:nvSpPr>
        <p:spPr>
          <a:xfrm>
            <a:off x="7826386" y="4089441"/>
            <a:ext cx="1813045" cy="510328"/>
          </a:xfrm>
          <a:prstGeom prst="rect">
            <a:avLst/>
          </a:prstGeom>
          <a:solidFill>
            <a:srgbClr val="836C9F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258619-D046-4A25-990B-05148B15644F}"/>
              </a:ext>
            </a:extLst>
          </p:cNvPr>
          <p:cNvSpPr/>
          <p:nvPr/>
        </p:nvSpPr>
        <p:spPr>
          <a:xfrm>
            <a:off x="7826386" y="4157464"/>
            <a:ext cx="1813045" cy="510328"/>
          </a:xfrm>
          <a:prstGeom prst="rect">
            <a:avLst/>
          </a:prstGeom>
          <a:solidFill>
            <a:srgbClr val="B0565D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9085E75-4F7C-4197-8F04-AA5B97026EB4}"/>
              </a:ext>
            </a:extLst>
          </p:cNvPr>
          <p:cNvSpPr txBox="1"/>
          <p:nvPr/>
        </p:nvSpPr>
        <p:spPr>
          <a:xfrm>
            <a:off x="7734779" y="1232279"/>
            <a:ext cx="199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COMBINAISON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1AEF9BB8-23DB-434B-BC91-1EA0A12B6ADC}"/>
              </a:ext>
            </a:extLst>
          </p:cNvPr>
          <p:cNvCxnSpPr/>
          <p:nvPr/>
        </p:nvCxnSpPr>
        <p:spPr>
          <a:xfrm>
            <a:off x="7976400" y="3831815"/>
            <a:ext cx="152532" cy="1981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7D63524-4535-449E-B91E-D1DDCD73B26D}"/>
              </a:ext>
            </a:extLst>
          </p:cNvPr>
          <p:cNvCxnSpPr/>
          <p:nvPr/>
        </p:nvCxnSpPr>
        <p:spPr>
          <a:xfrm flipV="1">
            <a:off x="8001567" y="4689446"/>
            <a:ext cx="144000" cy="1800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Rectangle 1">
            <a:extLst>
              <a:ext uri="{FF2B5EF4-FFF2-40B4-BE49-F238E27FC236}">
                <a16:creationId xmlns:a16="http://schemas.microsoft.com/office/drawing/2014/main" id="{1B3F71D2-C4D3-45F9-B2F1-E9F83892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6" y="4243453"/>
            <a:ext cx="1921621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67414F"/>
                </a:solidFill>
                <a:effectLst/>
                <a:latin typeface="SFMono-Regular"/>
              </a:rPr>
              <a:t>.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rgbClr val="67414F"/>
                </a:solidFill>
                <a:effectLst/>
                <a:latin typeface="SFMono-Regular"/>
              </a:rPr>
              <a:t>simplicial_set_embedding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rgbClr val="67414F"/>
                </a:solidFill>
                <a:effectLst/>
                <a:latin typeface="SFMono-Regular"/>
              </a:rPr>
              <a:t>()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7414F"/>
                </a:solidFill>
                <a:effectLst/>
              </a:rPr>
              <a:t> 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rgbClr val="6741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E282614-AB77-4547-9ED2-2BA8A15AA811}"/>
              </a:ext>
            </a:extLst>
          </p:cNvPr>
          <p:cNvSpPr txBox="1"/>
          <p:nvPr/>
        </p:nvSpPr>
        <p:spPr>
          <a:xfrm>
            <a:off x="10004412" y="1223890"/>
            <a:ext cx="199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VISUALISATION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6943BF28-02CC-4E04-8396-3CA31EFC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041" y="3811092"/>
            <a:ext cx="2316140" cy="11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9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B350C1F-F960-4D1D-A0B2-3F55920A0B38}"/>
              </a:ext>
            </a:extLst>
          </p:cNvPr>
          <p:cNvSpPr/>
          <p:nvPr/>
        </p:nvSpPr>
        <p:spPr>
          <a:xfrm>
            <a:off x="1223641" y="1538376"/>
            <a:ext cx="2263692" cy="921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85CD06-581B-420F-8987-087D2B86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15" y="3197285"/>
            <a:ext cx="5635241" cy="2817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81DD54-2621-4F6D-A181-6EBE3A3E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91" y="804465"/>
            <a:ext cx="4056017" cy="2028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CDA734-A35D-42C9-A42D-525AABE3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77186"/>
            <a:ext cx="4677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C8AE1A-F75C-45BA-B33C-89C78F569558}"/>
              </a:ext>
            </a:extLst>
          </p:cNvPr>
          <p:cNvSpPr/>
          <p:nvPr/>
        </p:nvSpPr>
        <p:spPr>
          <a:xfrm>
            <a:off x="2605636" y="176368"/>
            <a:ext cx="7583130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440938-2267-4000-8771-AAB28FED3983}"/>
              </a:ext>
            </a:extLst>
          </p:cNvPr>
          <p:cNvSpPr txBox="1"/>
          <p:nvPr/>
        </p:nvSpPr>
        <p:spPr>
          <a:xfrm>
            <a:off x="2651761" y="113187"/>
            <a:ext cx="753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 de la qualité des regroupement avec UMAP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7144A7-A87F-4B26-8DA2-5F9B3ABBD297}"/>
              </a:ext>
            </a:extLst>
          </p:cNvPr>
          <p:cNvSpPr txBox="1"/>
          <p:nvPr/>
        </p:nvSpPr>
        <p:spPr>
          <a:xfrm>
            <a:off x="1360807" y="2622923"/>
            <a:ext cx="173124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fr-FR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(k = 6)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4B56C5-9EBC-4D20-96F0-667B8307BCF5}"/>
              </a:ext>
            </a:extLst>
          </p:cNvPr>
          <p:cNvSpPr txBox="1"/>
          <p:nvPr/>
        </p:nvSpPr>
        <p:spPr>
          <a:xfrm>
            <a:off x="9304636" y="2633743"/>
            <a:ext cx="21230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K-prototypes (k = 6)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7B86B77-85D7-4D45-B306-60F72C63E274}"/>
              </a:ext>
            </a:extLst>
          </p:cNvPr>
          <p:cNvSpPr txBox="1"/>
          <p:nvPr/>
        </p:nvSpPr>
        <p:spPr>
          <a:xfrm>
            <a:off x="1387182" y="6117828"/>
            <a:ext cx="5194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- 3 clusters dominent, clusters assez mélangés</a:t>
            </a:r>
          </a:p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 Frontières entre clusters peu visibles</a:t>
            </a:r>
          </a:p>
          <a:p>
            <a:r>
              <a:rPr lang="fr-FR" b="0" i="0" dirty="0">
                <a:solidFill>
                  <a:schemeClr val="accent3">
                    <a:lumMod val="75000"/>
                  </a:schemeClr>
                </a:solidFill>
                <a:effectLst/>
                <a:latin typeface="Helvetica Neue"/>
              </a:rPr>
              <a:t>  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94F9EB7-0E1E-458E-864B-130A4CBBFD73}"/>
              </a:ext>
            </a:extLst>
          </p:cNvPr>
          <p:cNvSpPr txBox="1"/>
          <p:nvPr/>
        </p:nvSpPr>
        <p:spPr>
          <a:xfrm>
            <a:off x="6903353" y="6117828"/>
            <a:ext cx="5194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- 5 clusters dominent, clusters distinguables</a:t>
            </a:r>
          </a:p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 Frontières entre clusters claires</a:t>
            </a:r>
          </a:p>
          <a:p>
            <a:r>
              <a:rPr lang="fr-FR" b="0" i="0" dirty="0">
                <a:solidFill>
                  <a:schemeClr val="accent3">
                    <a:lumMod val="75000"/>
                  </a:schemeClr>
                </a:solidFill>
                <a:effectLst/>
                <a:latin typeface="Helvetica Neue"/>
              </a:rPr>
              <a:t>  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E8D5E4-0402-4749-8B5A-9068EAE4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24" y="3205674"/>
            <a:ext cx="5616877" cy="2808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1454F3-D0E4-4C58-BD5D-F512F5C02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2" t="73536" r="91843" b="5164"/>
          <a:stretch/>
        </p:blipFill>
        <p:spPr>
          <a:xfrm>
            <a:off x="6153865" y="3327314"/>
            <a:ext cx="604118" cy="1299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F40C628-57FE-43FF-9915-DA8795394974}"/>
              </a:ext>
            </a:extLst>
          </p:cNvPr>
          <p:cNvSpPr txBox="1"/>
          <p:nvPr/>
        </p:nvSpPr>
        <p:spPr>
          <a:xfrm>
            <a:off x="1223641" y="1624513"/>
            <a:ext cx="219438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num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: standardisation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C1BCD4A-97C5-4C03-814F-706E01A572CC}"/>
              </a:ext>
            </a:extLst>
          </p:cNvPr>
          <p:cNvSpPr txBox="1"/>
          <p:nvPr/>
        </p:nvSpPr>
        <p:spPr>
          <a:xfrm>
            <a:off x="1218927" y="1952265"/>
            <a:ext cx="232243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C41818"/>
                </a:solidFill>
              </a:rPr>
              <a:t>cat :encodage </a:t>
            </a:r>
            <a:r>
              <a:rPr lang="fr-FR" sz="1600" dirty="0" err="1">
                <a:solidFill>
                  <a:srgbClr val="C41818"/>
                </a:solidFill>
              </a:rPr>
              <a:t>One-Hot</a:t>
            </a:r>
            <a:endParaRPr lang="fr-FR" sz="1600" dirty="0">
              <a:solidFill>
                <a:srgbClr val="C41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FFC5C8-3A8C-4847-8D70-6113A744F6A1}"/>
              </a:ext>
            </a:extLst>
          </p:cNvPr>
          <p:cNvSpPr/>
          <p:nvPr/>
        </p:nvSpPr>
        <p:spPr>
          <a:xfrm>
            <a:off x="9144001" y="1484781"/>
            <a:ext cx="2372994" cy="921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A892B9C-8C92-473A-B7CC-83607320112C}"/>
              </a:ext>
            </a:extLst>
          </p:cNvPr>
          <p:cNvSpPr txBox="1"/>
          <p:nvPr/>
        </p:nvSpPr>
        <p:spPr>
          <a:xfrm>
            <a:off x="9144001" y="1933209"/>
            <a:ext cx="242882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C41818"/>
                </a:solidFill>
              </a:rPr>
              <a:t>cat : aucune préparation</a:t>
            </a:r>
            <a:endParaRPr lang="fr-FR" sz="1600" dirty="0">
              <a:solidFill>
                <a:srgbClr val="C41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AA6FE1-EA77-47A5-9AD8-89331DED2571}"/>
              </a:ext>
            </a:extLst>
          </p:cNvPr>
          <p:cNvSpPr txBox="1"/>
          <p:nvPr/>
        </p:nvSpPr>
        <p:spPr>
          <a:xfrm>
            <a:off x="5706283" y="2819116"/>
            <a:ext cx="15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optimal : 6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8D7A73-B514-4903-BCE2-7A4AED43EAB1}"/>
              </a:ext>
            </a:extLst>
          </p:cNvPr>
          <p:cNvSpPr txBox="1"/>
          <p:nvPr/>
        </p:nvSpPr>
        <p:spPr>
          <a:xfrm>
            <a:off x="9233305" y="1568398"/>
            <a:ext cx="219438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>
                    <a:lumMod val="75000"/>
                  </a:schemeClr>
                </a:solidFill>
              </a:rPr>
              <a:t>num</a:t>
            </a: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: standardisation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8959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1361A602-293B-4B02-9AFF-99818BD26376}"/>
              </a:ext>
            </a:extLst>
          </p:cNvPr>
          <p:cNvSpPr/>
          <p:nvPr/>
        </p:nvSpPr>
        <p:spPr>
          <a:xfrm>
            <a:off x="6976870" y="2329688"/>
            <a:ext cx="1844967" cy="2678226"/>
          </a:xfrm>
          <a:prstGeom prst="rect">
            <a:avLst/>
          </a:prstGeom>
          <a:solidFill>
            <a:srgbClr val="F3F3F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D0F6E0-B6E3-45DF-8AD2-8B4E992B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723" y="6453386"/>
            <a:ext cx="5156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927C9F-4BD5-46E5-91AE-6B52A1E6246B}"/>
              </a:ext>
            </a:extLst>
          </p:cNvPr>
          <p:cNvSpPr txBox="1"/>
          <p:nvPr/>
        </p:nvSpPr>
        <p:spPr>
          <a:xfrm>
            <a:off x="749172" y="5164764"/>
            <a:ext cx="1512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13 variables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quantitatives</a:t>
            </a:r>
          </a:p>
          <a:p>
            <a:pPr algn="ctr"/>
            <a:r>
              <a:rPr lang="fr-FR" sz="1600" b="1" dirty="0">
                <a:ln w="0"/>
                <a:solidFill>
                  <a:srgbClr val="C00000"/>
                </a:solidFill>
              </a:rPr>
              <a:t>2 variables qualitatives</a:t>
            </a:r>
          </a:p>
          <a:p>
            <a:pPr algn="ctr"/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7F3D33-B361-4F58-8E32-43E9A9EAF94F}"/>
              </a:ext>
            </a:extLst>
          </p:cNvPr>
          <p:cNvSpPr txBox="1"/>
          <p:nvPr/>
        </p:nvSpPr>
        <p:spPr>
          <a:xfrm>
            <a:off x="446089" y="1589117"/>
            <a:ext cx="199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TABLE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INDICATEURS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CLIENTS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21B016E-CFC6-4CC7-87CE-BAE7C99F8E5F}"/>
              </a:ext>
            </a:extLst>
          </p:cNvPr>
          <p:cNvSpPr/>
          <p:nvPr/>
        </p:nvSpPr>
        <p:spPr>
          <a:xfrm>
            <a:off x="2196189" y="4393873"/>
            <a:ext cx="1955310" cy="1741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E21D1-ABBF-4365-BFF2-169919766AED}"/>
              </a:ext>
            </a:extLst>
          </p:cNvPr>
          <p:cNvSpPr txBox="1"/>
          <p:nvPr/>
        </p:nvSpPr>
        <p:spPr>
          <a:xfrm>
            <a:off x="2193814" y="1597534"/>
            <a:ext cx="199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PREPARATION DE LA DONNEE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44D3DC8-99A3-4963-B4B6-8FFAAA300A1A}"/>
              </a:ext>
            </a:extLst>
          </p:cNvPr>
          <p:cNvSpPr txBox="1"/>
          <p:nvPr/>
        </p:nvSpPr>
        <p:spPr>
          <a:xfrm>
            <a:off x="4388991" y="1590631"/>
            <a:ext cx="170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CLUSTERING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K-PROTOTYPES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7C96A6B-9BC0-4C6E-B47A-F20FE86D126D}"/>
              </a:ext>
            </a:extLst>
          </p:cNvPr>
          <p:cNvGrpSpPr/>
          <p:nvPr/>
        </p:nvGrpSpPr>
        <p:grpSpPr>
          <a:xfrm>
            <a:off x="2849587" y="867099"/>
            <a:ext cx="571510" cy="594438"/>
            <a:chOff x="5821070" y="964480"/>
            <a:chExt cx="571510" cy="59443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6E84BF8-14DC-4170-BDBC-1C0CFDBC5996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3AA494E-636A-4548-B66C-A8CA6D6E7E77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fr-FR" sz="2400" b="1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8D525B2-0829-467C-89EC-10ABE745AF74}"/>
              </a:ext>
            </a:extLst>
          </p:cNvPr>
          <p:cNvGrpSpPr/>
          <p:nvPr/>
        </p:nvGrpSpPr>
        <p:grpSpPr>
          <a:xfrm>
            <a:off x="4936132" y="899090"/>
            <a:ext cx="571510" cy="594438"/>
            <a:chOff x="5821070" y="964480"/>
            <a:chExt cx="571510" cy="594438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0E614A1-055E-4216-B3A4-16A66A80649E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1F58C44-4889-42AA-8FE4-02B5109364E5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fr-FR" sz="2400" b="1" dirty="0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FA2B163-F7F4-45D6-8460-ED151095695A}"/>
              </a:ext>
            </a:extLst>
          </p:cNvPr>
          <p:cNvSpPr txBox="1"/>
          <p:nvPr/>
        </p:nvSpPr>
        <p:spPr>
          <a:xfrm>
            <a:off x="4869985" y="3587201"/>
            <a:ext cx="743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= 6</a:t>
            </a:r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303D36-510B-4B9F-ABD7-0577A7165223}"/>
              </a:ext>
            </a:extLst>
          </p:cNvPr>
          <p:cNvSpPr txBox="1"/>
          <p:nvPr/>
        </p:nvSpPr>
        <p:spPr>
          <a:xfrm>
            <a:off x="7131966" y="2286218"/>
            <a:ext cx="140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cible </a:t>
            </a:r>
          </a:p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clusters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AF9484E-09C7-452A-A386-214C43A5207C}"/>
              </a:ext>
            </a:extLst>
          </p:cNvPr>
          <p:cNvSpPr txBox="1"/>
          <p:nvPr/>
        </p:nvSpPr>
        <p:spPr>
          <a:xfrm>
            <a:off x="6976870" y="2972013"/>
            <a:ext cx="1806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estimateur</a:t>
            </a:r>
          </a:p>
          <a:p>
            <a:pPr algn="ctr"/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LGBMClassifier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7A889ED-F8F6-4375-9040-8FDD4281D2D4}"/>
              </a:ext>
            </a:extLst>
          </p:cNvPr>
          <p:cNvGrpSpPr/>
          <p:nvPr/>
        </p:nvGrpSpPr>
        <p:grpSpPr>
          <a:xfrm>
            <a:off x="7579866" y="867099"/>
            <a:ext cx="571510" cy="594438"/>
            <a:chOff x="5821070" y="964480"/>
            <a:chExt cx="571510" cy="594438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1424E0F-88BE-413B-962B-874F5AC7E060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216C8C6-1E03-411A-AC21-61C1491772CA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fr-FR" sz="2400" b="1" dirty="0"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43DCB884-A4EC-4595-92ED-A271DD15F5F7}"/>
              </a:ext>
            </a:extLst>
          </p:cNvPr>
          <p:cNvSpPr txBox="1"/>
          <p:nvPr/>
        </p:nvSpPr>
        <p:spPr>
          <a:xfrm>
            <a:off x="6921806" y="1538496"/>
            <a:ext cx="199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EVALUATION PAR</a:t>
            </a: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</a:b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CLASSIFICATION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EC4549AA-2FF6-444F-AC5D-14998AA1FB3A}"/>
              </a:ext>
            </a:extLst>
          </p:cNvPr>
          <p:cNvGrpSpPr/>
          <p:nvPr/>
        </p:nvGrpSpPr>
        <p:grpSpPr>
          <a:xfrm>
            <a:off x="10294584" y="888742"/>
            <a:ext cx="628661" cy="594438"/>
            <a:chOff x="5821070" y="964480"/>
            <a:chExt cx="571510" cy="594438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7B557E8-7579-4138-92D9-F5DD6C633BAC}"/>
                </a:ext>
              </a:extLst>
            </p:cNvPr>
            <p:cNvSpPr/>
            <p:nvPr/>
          </p:nvSpPr>
          <p:spPr>
            <a:xfrm>
              <a:off x="5821070" y="964480"/>
              <a:ext cx="571510" cy="594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48A5C66C-2328-42D0-9FE5-C9443FDC9BFB}"/>
                </a:ext>
              </a:extLst>
            </p:cNvPr>
            <p:cNvSpPr txBox="1"/>
            <p:nvPr/>
          </p:nvSpPr>
          <p:spPr>
            <a:xfrm>
              <a:off x="5909069" y="1005280"/>
              <a:ext cx="4458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fr-FR" sz="2400" b="1" dirty="0"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A27D35AD-0682-4497-96CC-63234C0B37CA}"/>
              </a:ext>
            </a:extLst>
          </p:cNvPr>
          <p:cNvSpPr txBox="1"/>
          <p:nvPr/>
        </p:nvSpPr>
        <p:spPr>
          <a:xfrm>
            <a:off x="9525775" y="1568439"/>
            <a:ext cx="227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INTERPRETATION SEGMENTS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93C384-80EB-4086-B1F6-FF3BE6DD1F92}"/>
              </a:ext>
            </a:extLst>
          </p:cNvPr>
          <p:cNvSpPr/>
          <p:nvPr/>
        </p:nvSpPr>
        <p:spPr>
          <a:xfrm>
            <a:off x="924983" y="127232"/>
            <a:ext cx="8315533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0F325B25-1687-4786-B81F-5A62B9FFAC6F}"/>
              </a:ext>
            </a:extLst>
          </p:cNvPr>
          <p:cNvSpPr txBox="1"/>
          <p:nvPr/>
        </p:nvSpPr>
        <p:spPr>
          <a:xfrm>
            <a:off x="1008904" y="67796"/>
            <a:ext cx="823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 mis en œuvre pour la segmentation avec k-prototypes</a:t>
            </a:r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54D5499F-5801-4917-8C0F-FE3543F2C160}"/>
              </a:ext>
            </a:extLst>
          </p:cNvPr>
          <p:cNvSpPr/>
          <p:nvPr/>
        </p:nvSpPr>
        <p:spPr>
          <a:xfrm>
            <a:off x="1124429" y="3980312"/>
            <a:ext cx="655924" cy="187407"/>
          </a:xfrm>
          <a:custGeom>
            <a:avLst/>
            <a:gdLst>
              <a:gd name="connsiteX0" fmla="*/ 655925 w 655924"/>
              <a:gd name="connsiteY0" fmla="*/ 93704 h 187407"/>
              <a:gd name="connsiteX1" fmla="*/ 327962 w 655924"/>
              <a:gd name="connsiteY1" fmla="*/ 187407 h 187407"/>
              <a:gd name="connsiteX2" fmla="*/ 0 w 655924"/>
              <a:gd name="connsiteY2" fmla="*/ 93704 h 187407"/>
              <a:gd name="connsiteX3" fmla="*/ 327962 w 655924"/>
              <a:gd name="connsiteY3" fmla="*/ 0 h 187407"/>
              <a:gd name="connsiteX4" fmla="*/ 655925 w 655924"/>
              <a:gd name="connsiteY4" fmla="*/ 93704 h 18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24" h="187407">
                <a:moveTo>
                  <a:pt x="655925" y="93704"/>
                </a:moveTo>
                <a:cubicBezTo>
                  <a:pt x="655925" y="145455"/>
                  <a:pt x="509091" y="187407"/>
                  <a:pt x="327962" y="187407"/>
                </a:cubicBezTo>
                <a:cubicBezTo>
                  <a:pt x="146834" y="187407"/>
                  <a:pt x="0" y="145455"/>
                  <a:pt x="0" y="93704"/>
                </a:cubicBezTo>
                <a:cubicBezTo>
                  <a:pt x="0" y="41952"/>
                  <a:pt x="146834" y="0"/>
                  <a:pt x="327962" y="0"/>
                </a:cubicBezTo>
                <a:cubicBezTo>
                  <a:pt x="509091" y="0"/>
                  <a:pt x="655925" y="41952"/>
                  <a:pt x="655925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87" name="Forme libre : forme 86">
            <a:extLst>
              <a:ext uri="{FF2B5EF4-FFF2-40B4-BE49-F238E27FC236}">
                <a16:creationId xmlns:a16="http://schemas.microsoft.com/office/drawing/2014/main" id="{F5A77F48-60D6-4889-848E-DDC3904BC2C2}"/>
              </a:ext>
            </a:extLst>
          </p:cNvPr>
          <p:cNvSpPr/>
          <p:nvPr/>
        </p:nvSpPr>
        <p:spPr>
          <a:xfrm>
            <a:off x="1124429" y="4120867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88" name="Forme libre : forme 87">
            <a:extLst>
              <a:ext uri="{FF2B5EF4-FFF2-40B4-BE49-F238E27FC236}">
                <a16:creationId xmlns:a16="http://schemas.microsoft.com/office/drawing/2014/main" id="{E1FCC083-D731-41D2-A861-9A1836FCEF73}"/>
              </a:ext>
            </a:extLst>
          </p:cNvPr>
          <p:cNvSpPr/>
          <p:nvPr/>
        </p:nvSpPr>
        <p:spPr>
          <a:xfrm>
            <a:off x="1124429" y="4355126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F2D2E629-3571-46B3-9977-7C06E1F4665B}"/>
              </a:ext>
            </a:extLst>
          </p:cNvPr>
          <p:cNvSpPr/>
          <p:nvPr/>
        </p:nvSpPr>
        <p:spPr>
          <a:xfrm>
            <a:off x="1124429" y="4613807"/>
            <a:ext cx="655924" cy="281110"/>
          </a:xfrm>
          <a:custGeom>
            <a:avLst/>
            <a:gdLst>
              <a:gd name="connsiteX0" fmla="*/ 562221 w 655924"/>
              <a:gd name="connsiteY0" fmla="*/ 187407 h 281110"/>
              <a:gd name="connsiteX1" fmla="*/ 538795 w 655924"/>
              <a:gd name="connsiteY1" fmla="*/ 163981 h 281110"/>
              <a:gd name="connsiteX2" fmla="*/ 562221 w 655924"/>
              <a:gd name="connsiteY2" fmla="*/ 140555 h 281110"/>
              <a:gd name="connsiteX3" fmla="*/ 585647 w 655924"/>
              <a:gd name="connsiteY3" fmla="*/ 163981 h 281110"/>
              <a:gd name="connsiteX4" fmla="*/ 562221 w 655924"/>
              <a:gd name="connsiteY4" fmla="*/ 187407 h 281110"/>
              <a:gd name="connsiteX5" fmla="*/ 327962 w 655924"/>
              <a:gd name="connsiteY5" fmla="*/ 93704 h 281110"/>
              <a:gd name="connsiteX6" fmla="*/ 0 w 655924"/>
              <a:gd name="connsiteY6" fmla="*/ 0 h 281110"/>
              <a:gd name="connsiteX7" fmla="*/ 0 w 655924"/>
              <a:gd name="connsiteY7" fmla="*/ 187407 h 281110"/>
              <a:gd name="connsiteX8" fmla="*/ 327962 w 655924"/>
              <a:gd name="connsiteY8" fmla="*/ 281111 h 281110"/>
              <a:gd name="connsiteX9" fmla="*/ 655925 w 655924"/>
              <a:gd name="connsiteY9" fmla="*/ 187407 h 281110"/>
              <a:gd name="connsiteX10" fmla="*/ 655925 w 655924"/>
              <a:gd name="connsiteY10" fmla="*/ 0 h 281110"/>
              <a:gd name="connsiteX11" fmla="*/ 327962 w 655924"/>
              <a:gd name="connsiteY11" fmla="*/ 93704 h 28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924" h="281110">
                <a:moveTo>
                  <a:pt x="562221" y="187407"/>
                </a:moveTo>
                <a:cubicBezTo>
                  <a:pt x="548166" y="187407"/>
                  <a:pt x="538795" y="178037"/>
                  <a:pt x="538795" y="163981"/>
                </a:cubicBezTo>
                <a:cubicBezTo>
                  <a:pt x="538795" y="149926"/>
                  <a:pt x="548166" y="140555"/>
                  <a:pt x="562221" y="140555"/>
                </a:cubicBezTo>
                <a:cubicBezTo>
                  <a:pt x="576277" y="140555"/>
                  <a:pt x="585647" y="149926"/>
                  <a:pt x="585647" y="163981"/>
                </a:cubicBezTo>
                <a:cubicBezTo>
                  <a:pt x="585647" y="178037"/>
                  <a:pt x="576277" y="187407"/>
                  <a:pt x="562221" y="187407"/>
                </a:cubicBezTo>
                <a:close/>
                <a:moveTo>
                  <a:pt x="327962" y="93704"/>
                </a:moveTo>
                <a:cubicBezTo>
                  <a:pt x="147583" y="93704"/>
                  <a:pt x="0" y="51537"/>
                  <a:pt x="0" y="0"/>
                </a:cubicBezTo>
                <a:lnTo>
                  <a:pt x="0" y="187407"/>
                </a:lnTo>
                <a:cubicBezTo>
                  <a:pt x="0" y="238944"/>
                  <a:pt x="147583" y="281111"/>
                  <a:pt x="327962" y="281111"/>
                </a:cubicBezTo>
                <a:cubicBezTo>
                  <a:pt x="508342" y="281111"/>
                  <a:pt x="655925" y="238944"/>
                  <a:pt x="655925" y="187407"/>
                </a:cubicBezTo>
                <a:lnTo>
                  <a:pt x="655925" y="0"/>
                </a:lnTo>
                <a:cubicBezTo>
                  <a:pt x="655925" y="51537"/>
                  <a:pt x="508342" y="93704"/>
                  <a:pt x="327962" y="93704"/>
                </a:cubicBez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DC29E1E-CC10-4CCF-ACAD-D4677A829267}"/>
              </a:ext>
            </a:extLst>
          </p:cNvPr>
          <p:cNvSpPr txBox="1"/>
          <p:nvPr/>
        </p:nvSpPr>
        <p:spPr>
          <a:xfrm>
            <a:off x="2238346" y="3676739"/>
            <a:ext cx="18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standardisation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1E19429-AC24-4925-BFD3-2029DFEAD2B7}"/>
              </a:ext>
            </a:extLst>
          </p:cNvPr>
          <p:cNvSpPr txBox="1"/>
          <p:nvPr/>
        </p:nvSpPr>
        <p:spPr>
          <a:xfrm>
            <a:off x="2143016" y="4019821"/>
            <a:ext cx="2008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PowerTransformer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B9FDFAC2-5EAC-4D72-A029-04679A3932E9}"/>
              </a:ext>
            </a:extLst>
          </p:cNvPr>
          <p:cNvSpPr txBox="1"/>
          <p:nvPr/>
        </p:nvSpPr>
        <p:spPr>
          <a:xfrm>
            <a:off x="2231214" y="4669360"/>
            <a:ext cx="2204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aucune préparation</a:t>
            </a:r>
            <a:endParaRPr lang="fr-FR" sz="1600" dirty="0"/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94798DF1-3391-42B7-9C07-74AC677DE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" t="73536" r="91843" b="5164"/>
          <a:stretch/>
        </p:blipFill>
        <p:spPr>
          <a:xfrm>
            <a:off x="4966414" y="2329688"/>
            <a:ext cx="531574" cy="1143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587370C9-F778-4B34-98A7-98373603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06" y="4031198"/>
            <a:ext cx="1886131" cy="943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ZoneTexte 96">
            <a:extLst>
              <a:ext uri="{FF2B5EF4-FFF2-40B4-BE49-F238E27FC236}">
                <a16:creationId xmlns:a16="http://schemas.microsoft.com/office/drawing/2014/main" id="{3F21C6AE-689F-4E03-AA17-698B25DA4B20}"/>
              </a:ext>
            </a:extLst>
          </p:cNvPr>
          <p:cNvSpPr txBox="1"/>
          <p:nvPr/>
        </p:nvSpPr>
        <p:spPr>
          <a:xfrm>
            <a:off x="4490077" y="5009818"/>
            <a:ext cx="160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visualisation</a:t>
            </a:r>
            <a:endParaRPr lang="fr-F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4AF31E5-3681-4A4F-8A47-512895F78949}"/>
              </a:ext>
            </a:extLst>
          </p:cNvPr>
          <p:cNvSpPr txBox="1"/>
          <p:nvPr/>
        </p:nvSpPr>
        <p:spPr>
          <a:xfrm>
            <a:off x="6976870" y="3675417"/>
            <a:ext cx="1886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métrique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F1 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weighted</a:t>
            </a:r>
            <a:endParaRPr lang="fr-F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968DCD9D-1341-4AFC-8BA3-27FBA2E55576}"/>
              </a:ext>
            </a:extLst>
          </p:cNvPr>
          <p:cNvSpPr txBox="1"/>
          <p:nvPr/>
        </p:nvSpPr>
        <p:spPr>
          <a:xfrm>
            <a:off x="7392104" y="4347977"/>
            <a:ext cx="1055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</a:p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0,988</a:t>
            </a:r>
          </a:p>
        </p:txBody>
      </p:sp>
      <p:sp>
        <p:nvSpPr>
          <p:cNvPr id="101" name="Flèche : droite 100">
            <a:extLst>
              <a:ext uri="{FF2B5EF4-FFF2-40B4-BE49-F238E27FC236}">
                <a16:creationId xmlns:a16="http://schemas.microsoft.com/office/drawing/2014/main" id="{625984C8-8862-4DB0-B0C5-D068FAE35C50}"/>
              </a:ext>
            </a:extLst>
          </p:cNvPr>
          <p:cNvSpPr/>
          <p:nvPr/>
        </p:nvSpPr>
        <p:spPr>
          <a:xfrm>
            <a:off x="6355562" y="4408605"/>
            <a:ext cx="457187" cy="15941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FD599A9-A12D-401C-8026-7F58578DAEE3}"/>
              </a:ext>
            </a:extLst>
          </p:cNvPr>
          <p:cNvSpPr txBox="1"/>
          <p:nvPr/>
        </p:nvSpPr>
        <p:spPr>
          <a:xfrm>
            <a:off x="7015066" y="5335647"/>
            <a:ext cx="180677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Clusters 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significatifs </a:t>
            </a:r>
          </a:p>
          <a:p>
            <a:pPr marL="285750" indent="-285750">
              <a:buFontTx/>
              <a:buChar char="-"/>
            </a:pP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distinguables</a:t>
            </a:r>
            <a:endParaRPr lang="fr-F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B144282E-FBE7-447E-942B-0795EBD44A13}"/>
              </a:ext>
            </a:extLst>
          </p:cNvPr>
          <p:cNvSpPr/>
          <p:nvPr/>
        </p:nvSpPr>
        <p:spPr>
          <a:xfrm>
            <a:off x="9083466" y="4401238"/>
            <a:ext cx="457187" cy="15941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DFD84269-94FD-4881-9613-89D3E83A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594" y="4142945"/>
            <a:ext cx="1756724" cy="1030978"/>
          </a:xfrm>
          <a:prstGeom prst="rect">
            <a:avLst/>
          </a:prstGeom>
        </p:spPr>
      </p:pic>
      <p:sp>
        <p:nvSpPr>
          <p:cNvPr id="106" name="ZoneTexte 105">
            <a:extLst>
              <a:ext uri="{FF2B5EF4-FFF2-40B4-BE49-F238E27FC236}">
                <a16:creationId xmlns:a16="http://schemas.microsoft.com/office/drawing/2014/main" id="{40D3DEC0-09D7-4BE9-A1BE-A03E671968F9}"/>
              </a:ext>
            </a:extLst>
          </p:cNvPr>
          <p:cNvSpPr txBox="1"/>
          <p:nvPr/>
        </p:nvSpPr>
        <p:spPr>
          <a:xfrm>
            <a:off x="9806594" y="5335647"/>
            <a:ext cx="180677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Clusters 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informatifs</a:t>
            </a:r>
            <a:endParaRPr lang="fr-F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FB8377C-5B30-476E-85AA-E987805FC244}"/>
              </a:ext>
            </a:extLst>
          </p:cNvPr>
          <p:cNvSpPr txBox="1"/>
          <p:nvPr/>
        </p:nvSpPr>
        <p:spPr>
          <a:xfrm>
            <a:off x="9540653" y="2231091"/>
            <a:ext cx="22715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entraîné </a:t>
            </a:r>
          </a:p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LGBMClassifier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pPr algn="ctr"/>
            <a:endParaRPr lang="fr-FR" sz="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clf_kp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LGBMClassifier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clf_kp.fit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lgbm_data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, clusters)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4FC613F-FD6C-4DFD-8E0E-E1106BC95172}"/>
              </a:ext>
            </a:extLst>
          </p:cNvPr>
          <p:cNvSpPr txBox="1"/>
          <p:nvPr/>
        </p:nvSpPr>
        <p:spPr>
          <a:xfrm>
            <a:off x="9653657" y="3886312"/>
            <a:ext cx="228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Tree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explainer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shap_values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E828C41C-5082-43B6-92D3-8984130E098E}"/>
              </a:ext>
            </a:extLst>
          </p:cNvPr>
          <p:cNvSpPr txBox="1"/>
          <p:nvPr/>
        </p:nvSpPr>
        <p:spPr>
          <a:xfrm>
            <a:off x="9354741" y="3370239"/>
            <a:ext cx="2643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des variables</a:t>
            </a:r>
          </a:p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 des clusters</a:t>
            </a:r>
          </a:p>
        </p:txBody>
      </p:sp>
    </p:spTree>
    <p:extLst>
      <p:ext uri="{BB962C8B-B14F-4D97-AF65-F5344CB8AC3E}">
        <p14:creationId xmlns:p14="http://schemas.microsoft.com/office/powerpoint/2010/main" val="182388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1ACD15-EA4F-4A30-BE33-FA62AF8286FB}"/>
              </a:ext>
            </a:extLst>
          </p:cNvPr>
          <p:cNvSpPr/>
          <p:nvPr/>
        </p:nvSpPr>
        <p:spPr>
          <a:xfrm>
            <a:off x="878778" y="70082"/>
            <a:ext cx="593222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258BE66-A4B5-4889-937D-621EA5C56D35}"/>
              </a:ext>
            </a:extLst>
          </p:cNvPr>
          <p:cNvSpPr txBox="1"/>
          <p:nvPr/>
        </p:nvSpPr>
        <p:spPr>
          <a:xfrm>
            <a:off x="924903" y="6901"/>
            <a:ext cx="588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des 6 clusters – k-prototypes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A5A1F66-7D75-4EFB-B4F4-851CACC71729}"/>
              </a:ext>
            </a:extLst>
          </p:cNvPr>
          <p:cNvSpPr/>
          <p:nvPr/>
        </p:nvSpPr>
        <p:spPr>
          <a:xfrm>
            <a:off x="8032542" y="586224"/>
            <a:ext cx="144000" cy="144000"/>
          </a:xfrm>
          <a:prstGeom prst="ellipse">
            <a:avLst/>
          </a:prstGeom>
          <a:solidFill>
            <a:srgbClr val="008BFB"/>
          </a:solidFill>
          <a:ln>
            <a:solidFill>
              <a:srgbClr val="008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DC7BBB-A241-4D85-969E-C17DEC7DB6C7}"/>
              </a:ext>
            </a:extLst>
          </p:cNvPr>
          <p:cNvSpPr txBox="1"/>
          <p:nvPr/>
        </p:nvSpPr>
        <p:spPr>
          <a:xfrm>
            <a:off x="8184181" y="469630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BFB"/>
                </a:solidFill>
              </a:rPr>
              <a:t>Cluster 0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80F84DE-6156-4852-8059-64A97D2B2504}"/>
              </a:ext>
            </a:extLst>
          </p:cNvPr>
          <p:cNvSpPr/>
          <p:nvPr/>
        </p:nvSpPr>
        <p:spPr>
          <a:xfrm>
            <a:off x="8019790" y="1137201"/>
            <a:ext cx="144000" cy="144000"/>
          </a:xfrm>
          <a:prstGeom prst="ellipse">
            <a:avLst/>
          </a:prstGeom>
          <a:solidFill>
            <a:srgbClr val="818800"/>
          </a:solidFill>
          <a:ln>
            <a:solidFill>
              <a:srgbClr val="81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188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6661B5-F741-4358-A534-F16DC6B0EBB5}"/>
              </a:ext>
            </a:extLst>
          </p:cNvPr>
          <p:cNvSpPr txBox="1"/>
          <p:nvPr/>
        </p:nvSpPr>
        <p:spPr>
          <a:xfrm>
            <a:off x="8171429" y="1020607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18800"/>
                </a:solidFill>
              </a:rPr>
              <a:t>Cluster 3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4A3BE12-3E5D-4ECF-B5EA-07032FE3EA4C}"/>
              </a:ext>
            </a:extLst>
          </p:cNvPr>
          <p:cNvSpPr/>
          <p:nvPr/>
        </p:nvSpPr>
        <p:spPr>
          <a:xfrm>
            <a:off x="8042304" y="1822386"/>
            <a:ext cx="144000" cy="144000"/>
          </a:xfrm>
          <a:prstGeom prst="ellipse">
            <a:avLst/>
          </a:prstGeom>
          <a:solidFill>
            <a:srgbClr val="E928AE"/>
          </a:solidFill>
          <a:ln>
            <a:solidFill>
              <a:srgbClr val="E92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90AF1A-B78D-4677-AC3F-827A9D474987}"/>
              </a:ext>
            </a:extLst>
          </p:cNvPr>
          <p:cNvSpPr txBox="1"/>
          <p:nvPr/>
        </p:nvSpPr>
        <p:spPr>
          <a:xfrm>
            <a:off x="8193943" y="1705792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928AE"/>
                </a:solidFill>
              </a:rPr>
              <a:t>Cluster 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1CF81F5-1835-430E-A8D2-537A26165632}"/>
              </a:ext>
            </a:extLst>
          </p:cNvPr>
          <p:cNvSpPr txBox="1"/>
          <p:nvPr/>
        </p:nvSpPr>
        <p:spPr>
          <a:xfrm>
            <a:off x="9880512" y="463176"/>
            <a:ext cx="2048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clients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415C88D-2324-48E4-B643-2A1F64EBC77F}"/>
              </a:ext>
            </a:extLst>
          </p:cNvPr>
          <p:cNvSpPr txBox="1"/>
          <p:nvPr/>
        </p:nvSpPr>
        <p:spPr>
          <a:xfrm>
            <a:off x="9898527" y="1063351"/>
            <a:ext cx="2148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fidèles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F8E1B46-561E-4A11-B442-C2E4E3E32E82}"/>
              </a:ext>
            </a:extLst>
          </p:cNvPr>
          <p:cNvSpPr txBox="1"/>
          <p:nvPr/>
        </p:nvSpPr>
        <p:spPr>
          <a:xfrm>
            <a:off x="9927555" y="1636826"/>
            <a:ext cx="214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qui achètent du matériel numérique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ED5A8887-D5DD-4D1A-B215-DA27617FEAC9}"/>
              </a:ext>
            </a:extLst>
          </p:cNvPr>
          <p:cNvSpPr/>
          <p:nvPr/>
        </p:nvSpPr>
        <p:spPr>
          <a:xfrm>
            <a:off x="9369208" y="524607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BD7CF2C-9DB0-4FE4-8B95-FB69199E3AC5}"/>
              </a:ext>
            </a:extLst>
          </p:cNvPr>
          <p:cNvSpPr/>
          <p:nvPr/>
        </p:nvSpPr>
        <p:spPr>
          <a:xfrm>
            <a:off x="9404583" y="1109376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F0C7D89-188E-4F5D-B537-52D9698778FF}"/>
              </a:ext>
            </a:extLst>
          </p:cNvPr>
          <p:cNvSpPr/>
          <p:nvPr/>
        </p:nvSpPr>
        <p:spPr>
          <a:xfrm>
            <a:off x="9443173" y="1785399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E6D0ED7-1302-4D9F-A577-90C65A723041}"/>
              </a:ext>
            </a:extLst>
          </p:cNvPr>
          <p:cNvSpPr/>
          <p:nvPr/>
        </p:nvSpPr>
        <p:spPr>
          <a:xfrm>
            <a:off x="8042304" y="3845321"/>
            <a:ext cx="144000" cy="144000"/>
          </a:xfrm>
          <a:prstGeom prst="ellipse">
            <a:avLst/>
          </a:prstGeom>
          <a:solidFill>
            <a:srgbClr val="009E8C"/>
          </a:solidFill>
          <a:ln>
            <a:solidFill>
              <a:srgbClr val="009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A864A42-42D7-41B2-AD91-B1D8E4F34402}"/>
              </a:ext>
            </a:extLst>
          </p:cNvPr>
          <p:cNvSpPr txBox="1"/>
          <p:nvPr/>
        </p:nvSpPr>
        <p:spPr>
          <a:xfrm>
            <a:off x="8193943" y="3728727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9E8C"/>
                </a:solidFill>
              </a:rPr>
              <a:t>Cluster 5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FFBA8D4-C12C-4CD9-8AA1-E5AFAC2C09A8}"/>
              </a:ext>
            </a:extLst>
          </p:cNvPr>
          <p:cNvSpPr txBox="1"/>
          <p:nvPr/>
        </p:nvSpPr>
        <p:spPr>
          <a:xfrm>
            <a:off x="9953880" y="2330240"/>
            <a:ext cx="2148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perdus</a:t>
            </a:r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280E4341-12AE-4643-B5C3-3D3F62BC3686}"/>
              </a:ext>
            </a:extLst>
          </p:cNvPr>
          <p:cNvSpPr/>
          <p:nvPr/>
        </p:nvSpPr>
        <p:spPr>
          <a:xfrm>
            <a:off x="9442198" y="2397928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A41CC4B-2376-4BD5-A022-99471E312D14}"/>
              </a:ext>
            </a:extLst>
          </p:cNvPr>
          <p:cNvSpPr/>
          <p:nvPr/>
        </p:nvSpPr>
        <p:spPr>
          <a:xfrm>
            <a:off x="8042304" y="2479834"/>
            <a:ext cx="144000" cy="144000"/>
          </a:xfrm>
          <a:prstGeom prst="ellipse">
            <a:avLst/>
          </a:prstGeom>
          <a:solidFill>
            <a:srgbClr val="896AF0"/>
          </a:solidFill>
          <a:ln>
            <a:solidFill>
              <a:srgbClr val="896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34E5BB0-4154-411D-97FE-C06B82DBAF53}"/>
              </a:ext>
            </a:extLst>
          </p:cNvPr>
          <p:cNvSpPr txBox="1"/>
          <p:nvPr/>
        </p:nvSpPr>
        <p:spPr>
          <a:xfrm>
            <a:off x="8193943" y="2363240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96AF0"/>
                </a:solidFill>
              </a:rPr>
              <a:t>Cluster 4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A7C2346-B43A-4C58-B38C-9D2B28735B95}"/>
              </a:ext>
            </a:extLst>
          </p:cNvPr>
          <p:cNvSpPr txBox="1"/>
          <p:nvPr/>
        </p:nvSpPr>
        <p:spPr>
          <a:xfrm>
            <a:off x="10016729" y="3723661"/>
            <a:ext cx="21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de la région Nord-Est du Brésil</a:t>
            </a:r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F944E009-F83D-4B43-B0F9-8CFC710AF5A9}"/>
              </a:ext>
            </a:extLst>
          </p:cNvPr>
          <p:cNvSpPr/>
          <p:nvPr/>
        </p:nvSpPr>
        <p:spPr>
          <a:xfrm>
            <a:off x="9446539" y="3787510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799B0CB-5883-43E2-927A-F53D2A9C5A82}"/>
              </a:ext>
            </a:extLst>
          </p:cNvPr>
          <p:cNvSpPr/>
          <p:nvPr/>
        </p:nvSpPr>
        <p:spPr>
          <a:xfrm>
            <a:off x="8042304" y="3084121"/>
            <a:ext cx="144000" cy="144000"/>
          </a:xfrm>
          <a:prstGeom prst="ellipse">
            <a:avLst/>
          </a:prstGeom>
          <a:solidFill>
            <a:srgbClr val="FF004F"/>
          </a:solidFill>
          <a:ln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070D9-5492-4F22-9071-2BFF580AB019}"/>
              </a:ext>
            </a:extLst>
          </p:cNvPr>
          <p:cNvSpPr txBox="1"/>
          <p:nvPr/>
        </p:nvSpPr>
        <p:spPr>
          <a:xfrm>
            <a:off x="8193943" y="2967527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FF004F"/>
                </a:solidFill>
              </a:rPr>
              <a:t>Cluster 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012C861-2D7E-466A-8D7F-CA4D104695C7}"/>
              </a:ext>
            </a:extLst>
          </p:cNvPr>
          <p:cNvSpPr txBox="1"/>
          <p:nvPr/>
        </p:nvSpPr>
        <p:spPr>
          <a:xfrm>
            <a:off x="9927555" y="2793245"/>
            <a:ext cx="227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dépensiers qui utilisent des facilités de paiement</a:t>
            </a:r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F10D7E57-1624-4398-9CEA-043C65E5F8B8}"/>
              </a:ext>
            </a:extLst>
          </p:cNvPr>
          <p:cNvSpPr/>
          <p:nvPr/>
        </p:nvSpPr>
        <p:spPr>
          <a:xfrm>
            <a:off x="9446539" y="3026310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EC36AAE-95A9-4600-8EF5-3CDF5BB4ACCA}"/>
              </a:ext>
            </a:extLst>
          </p:cNvPr>
          <p:cNvSpPr txBox="1"/>
          <p:nvPr/>
        </p:nvSpPr>
        <p:spPr>
          <a:xfrm>
            <a:off x="3432578" y="4713977"/>
            <a:ext cx="157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 total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3747152-C25C-4B3C-B354-1C83686A5090}"/>
              </a:ext>
            </a:extLst>
          </p:cNvPr>
          <p:cNvSpPr txBox="1"/>
          <p:nvPr/>
        </p:nvSpPr>
        <p:spPr>
          <a:xfrm>
            <a:off x="7033994" y="4696561"/>
            <a:ext cx="201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Facilités paiement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BC7D733-20F9-4B46-A4EB-8649700BB652}"/>
              </a:ext>
            </a:extLst>
          </p:cNvPr>
          <p:cNvSpPr txBox="1"/>
          <p:nvPr/>
        </p:nvSpPr>
        <p:spPr>
          <a:xfrm>
            <a:off x="9192424" y="4788372"/>
            <a:ext cx="227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Catégorie la + achetée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2A1895C-A9A9-4DC9-8B04-6FDDF63A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94" y="5182281"/>
            <a:ext cx="1570981" cy="15204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8395C8A-FC88-43F8-8BF1-E440D3F7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15" y="5182281"/>
            <a:ext cx="1589598" cy="15204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A16002-3883-4BEE-A47D-4C4D3E32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73301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60A448-28B1-41AA-B40B-1751B453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47" y="5107290"/>
            <a:ext cx="1645707" cy="1598349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08C6BF5E-A1CD-429C-993D-F4FC09BF4E76}"/>
              </a:ext>
            </a:extLst>
          </p:cNvPr>
          <p:cNvSpPr txBox="1"/>
          <p:nvPr/>
        </p:nvSpPr>
        <p:spPr>
          <a:xfrm>
            <a:off x="1496964" y="4706760"/>
            <a:ext cx="14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DD47870-C19E-4F8B-8974-458B9D3AC225}"/>
              </a:ext>
            </a:extLst>
          </p:cNvPr>
          <p:cNvSpPr txBox="1"/>
          <p:nvPr/>
        </p:nvSpPr>
        <p:spPr>
          <a:xfrm>
            <a:off x="5576623" y="4728030"/>
            <a:ext cx="1375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46246C95-641E-4990-A667-561134E06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296" y="5221808"/>
            <a:ext cx="1588530" cy="152164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EFA506D-B404-4CF6-85D4-FD74F08B2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367" y="5318844"/>
            <a:ext cx="2122502" cy="1337819"/>
          </a:xfrm>
          <a:prstGeom prst="rect">
            <a:avLst/>
          </a:prstGeom>
        </p:spPr>
      </p:pic>
      <p:sp>
        <p:nvSpPr>
          <p:cNvPr id="62" name="Ellipse 61">
            <a:extLst>
              <a:ext uri="{FF2B5EF4-FFF2-40B4-BE49-F238E27FC236}">
                <a16:creationId xmlns:a16="http://schemas.microsoft.com/office/drawing/2014/main" id="{ABA65EBD-3EF9-4168-90F1-B7CCD7899350}"/>
              </a:ext>
            </a:extLst>
          </p:cNvPr>
          <p:cNvSpPr/>
          <p:nvPr/>
        </p:nvSpPr>
        <p:spPr>
          <a:xfrm>
            <a:off x="9859007" y="5822087"/>
            <a:ext cx="1365851" cy="26293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6" name="Image 4095">
            <a:extLst>
              <a:ext uri="{FF2B5EF4-FFF2-40B4-BE49-F238E27FC236}">
                <a16:creationId xmlns:a16="http://schemas.microsoft.com/office/drawing/2014/main" id="{A9336A06-0373-4958-A4FB-DE41EA787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58" y="527610"/>
            <a:ext cx="7158902" cy="4201389"/>
          </a:xfrm>
          <a:prstGeom prst="rect">
            <a:avLst/>
          </a:prstGeom>
        </p:spPr>
      </p:pic>
      <p:pic>
        <p:nvPicPr>
          <p:cNvPr id="4103" name="Image 4102">
            <a:extLst>
              <a:ext uri="{FF2B5EF4-FFF2-40B4-BE49-F238E27FC236}">
                <a16:creationId xmlns:a16="http://schemas.microsoft.com/office/drawing/2014/main" id="{29ACF846-A895-4111-BA6B-2D70D046B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028" y="2672908"/>
            <a:ext cx="3330639" cy="16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8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B114B-AF25-45B1-B57E-3B5A8C6D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695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78789-5F23-41E9-ABEE-CB0E22201295}"/>
              </a:ext>
            </a:extLst>
          </p:cNvPr>
          <p:cNvSpPr/>
          <p:nvPr/>
        </p:nvSpPr>
        <p:spPr>
          <a:xfrm>
            <a:off x="1053958" y="1817794"/>
            <a:ext cx="186282" cy="184558"/>
          </a:xfrm>
          <a:prstGeom prst="rect">
            <a:avLst/>
          </a:prstGeom>
          <a:solidFill>
            <a:srgbClr val="4588A4"/>
          </a:solidFill>
          <a:ln>
            <a:solidFill>
              <a:srgbClr val="4588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2F141-CE66-49CA-84EE-931036A0A5FD}"/>
              </a:ext>
            </a:extLst>
          </p:cNvPr>
          <p:cNvSpPr/>
          <p:nvPr/>
        </p:nvSpPr>
        <p:spPr>
          <a:xfrm>
            <a:off x="1053958" y="2320523"/>
            <a:ext cx="201336" cy="184558"/>
          </a:xfrm>
          <a:prstGeom prst="rect">
            <a:avLst/>
          </a:prstGeom>
          <a:solidFill>
            <a:srgbClr val="B2C79A"/>
          </a:solidFill>
          <a:ln>
            <a:solidFill>
              <a:srgbClr val="B2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F401F-C7A2-467D-899D-DCA369346BEC}"/>
              </a:ext>
            </a:extLst>
          </p:cNvPr>
          <p:cNvSpPr/>
          <p:nvPr/>
        </p:nvSpPr>
        <p:spPr>
          <a:xfrm>
            <a:off x="1053958" y="2839320"/>
            <a:ext cx="201336" cy="184558"/>
          </a:xfrm>
          <a:prstGeom prst="rect">
            <a:avLst/>
          </a:prstGeom>
          <a:solidFill>
            <a:srgbClr val="C04E49"/>
          </a:solidFill>
          <a:ln>
            <a:solidFill>
              <a:srgbClr val="C04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0CFBF-74B1-4A79-A72B-FD94E2DF5A76}"/>
              </a:ext>
            </a:extLst>
          </p:cNvPr>
          <p:cNvSpPr/>
          <p:nvPr/>
        </p:nvSpPr>
        <p:spPr>
          <a:xfrm>
            <a:off x="1059763" y="3693509"/>
            <a:ext cx="201336" cy="184558"/>
          </a:xfrm>
          <a:prstGeom prst="rect">
            <a:avLst/>
          </a:prstGeom>
          <a:solidFill>
            <a:srgbClr val="A74579"/>
          </a:solidFill>
          <a:ln>
            <a:solidFill>
              <a:srgbClr val="A74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C0799-FD0C-4668-A604-F90469096231}"/>
              </a:ext>
            </a:extLst>
          </p:cNvPr>
          <p:cNvSpPr/>
          <p:nvPr/>
        </p:nvSpPr>
        <p:spPr>
          <a:xfrm>
            <a:off x="1066835" y="4180713"/>
            <a:ext cx="201336" cy="184558"/>
          </a:xfrm>
          <a:prstGeom prst="rect">
            <a:avLst/>
          </a:prstGeom>
          <a:solidFill>
            <a:srgbClr val="CAC04A"/>
          </a:solidFill>
          <a:ln>
            <a:solidFill>
              <a:srgbClr val="CA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F5A9B21-F81B-472E-9A2C-09E7754F7627}"/>
              </a:ext>
            </a:extLst>
          </p:cNvPr>
          <p:cNvSpPr txBox="1"/>
          <p:nvPr/>
        </p:nvSpPr>
        <p:spPr>
          <a:xfrm>
            <a:off x="1240447" y="1740796"/>
            <a:ext cx="190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4588A4"/>
                </a:solidFill>
              </a:rPr>
              <a:t>home </a:t>
            </a:r>
            <a:r>
              <a:rPr lang="fr-FR" sz="1600" b="1" dirty="0" err="1">
                <a:solidFill>
                  <a:srgbClr val="4588A4"/>
                </a:solidFill>
              </a:rPr>
              <a:t>furniture</a:t>
            </a:r>
            <a:r>
              <a:rPr lang="fr-FR" sz="1600" b="1" dirty="0">
                <a:solidFill>
                  <a:srgbClr val="4588A4"/>
                </a:solidFill>
              </a:rPr>
              <a:t>  #1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9AC84C-BC87-4000-8487-BF0297F64003}"/>
              </a:ext>
            </a:extLst>
          </p:cNvPr>
          <p:cNvSpPr txBox="1"/>
          <p:nvPr/>
        </p:nvSpPr>
        <p:spPr>
          <a:xfrm>
            <a:off x="1268171" y="2243525"/>
            <a:ext cx="147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rgbClr val="B2C79A"/>
                </a:solidFill>
              </a:rPr>
              <a:t>hygien</a:t>
            </a:r>
            <a:r>
              <a:rPr lang="fr-FR" sz="1600" b="1" dirty="0">
                <a:solidFill>
                  <a:srgbClr val="B2C79A"/>
                </a:solidFill>
              </a:rPr>
              <a:t> beauty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7668BF-6DF4-4379-90F7-873EB4ACF193}"/>
              </a:ext>
            </a:extLst>
          </p:cNvPr>
          <p:cNvSpPr txBox="1"/>
          <p:nvPr/>
        </p:nvSpPr>
        <p:spPr>
          <a:xfrm>
            <a:off x="1240240" y="2762322"/>
            <a:ext cx="2989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4E49"/>
                </a:solidFill>
              </a:rPr>
              <a:t>computer </a:t>
            </a:r>
            <a:r>
              <a:rPr lang="fr-FR" sz="1600" b="1" dirty="0" err="1">
                <a:solidFill>
                  <a:srgbClr val="C04E49"/>
                </a:solidFill>
              </a:rPr>
              <a:t>electronic</a:t>
            </a:r>
            <a:r>
              <a:rPr lang="fr-FR" sz="1600" b="1" dirty="0">
                <a:solidFill>
                  <a:srgbClr val="C04E49"/>
                </a:solidFill>
              </a:rPr>
              <a:t> </a:t>
            </a:r>
            <a:r>
              <a:rPr lang="fr-FR" sz="1600" b="1" dirty="0" err="1">
                <a:solidFill>
                  <a:srgbClr val="C04E49"/>
                </a:solidFill>
              </a:rPr>
              <a:t>telephony</a:t>
            </a:r>
            <a:endParaRPr lang="fr-FR" sz="1600" b="1" dirty="0">
              <a:solidFill>
                <a:srgbClr val="C04E49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E01B5BE-F358-47C7-A622-A3BE0DA28930}"/>
              </a:ext>
            </a:extLst>
          </p:cNvPr>
          <p:cNvSpPr txBox="1"/>
          <p:nvPr/>
        </p:nvSpPr>
        <p:spPr>
          <a:xfrm>
            <a:off x="1293338" y="3616511"/>
            <a:ext cx="208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A74579"/>
                </a:solidFill>
              </a:rPr>
              <a:t>fashion </a:t>
            </a:r>
            <a:r>
              <a:rPr lang="fr-FR" sz="1600" b="1" dirty="0" err="1">
                <a:solidFill>
                  <a:srgbClr val="A74579"/>
                </a:solidFill>
              </a:rPr>
              <a:t>accessories</a:t>
            </a:r>
            <a:endParaRPr lang="fr-FR" sz="1600" b="1" dirty="0">
              <a:solidFill>
                <a:srgbClr val="A74579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938E6D4-5B9E-441E-9A21-8D75AA0CEB8A}"/>
              </a:ext>
            </a:extLst>
          </p:cNvPr>
          <p:cNvSpPr txBox="1"/>
          <p:nvPr/>
        </p:nvSpPr>
        <p:spPr>
          <a:xfrm>
            <a:off x="1268171" y="4086303"/>
            <a:ext cx="1638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AC04A"/>
                </a:solidFill>
              </a:rPr>
              <a:t>sport </a:t>
            </a:r>
            <a:r>
              <a:rPr lang="fr-FR" sz="1600" b="1" dirty="0" err="1">
                <a:solidFill>
                  <a:srgbClr val="CAC04A"/>
                </a:solidFill>
              </a:rPr>
              <a:t>leisure</a:t>
            </a:r>
            <a:endParaRPr lang="fr-FR" sz="1600" b="1" dirty="0">
              <a:solidFill>
                <a:srgbClr val="CAC04A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E1ECB-00EF-401E-A30E-DE7A70A839EA}"/>
              </a:ext>
            </a:extLst>
          </p:cNvPr>
          <p:cNvSpPr/>
          <p:nvPr/>
        </p:nvSpPr>
        <p:spPr>
          <a:xfrm>
            <a:off x="1095983" y="5166714"/>
            <a:ext cx="201336" cy="184558"/>
          </a:xfrm>
          <a:prstGeom prst="rect">
            <a:avLst/>
          </a:prstGeom>
          <a:solidFill>
            <a:srgbClr val="A8CFD9"/>
          </a:solidFill>
          <a:ln>
            <a:solidFill>
              <a:srgbClr val="A8C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E39B6CE-DF2E-4FBD-A2FD-4DFECE774297}"/>
              </a:ext>
            </a:extLst>
          </p:cNvPr>
          <p:cNvSpPr txBox="1"/>
          <p:nvPr/>
        </p:nvSpPr>
        <p:spPr>
          <a:xfrm>
            <a:off x="1366682" y="5075992"/>
            <a:ext cx="132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A8CFD9"/>
                </a:solidFill>
              </a:rPr>
              <a:t>cool </a:t>
            </a:r>
            <a:r>
              <a:rPr lang="fr-FR" sz="1600" b="1" dirty="0" err="1">
                <a:solidFill>
                  <a:srgbClr val="A8CFD9"/>
                </a:solidFill>
              </a:rPr>
              <a:t>stuff</a:t>
            </a:r>
            <a:endParaRPr lang="fr-FR" sz="1600" b="1" dirty="0">
              <a:solidFill>
                <a:srgbClr val="A8CFD9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B9C1CE-34B7-4AA0-AF8B-0B72FCF60D6F}"/>
              </a:ext>
            </a:extLst>
          </p:cNvPr>
          <p:cNvSpPr/>
          <p:nvPr/>
        </p:nvSpPr>
        <p:spPr>
          <a:xfrm>
            <a:off x="1075225" y="4665786"/>
            <a:ext cx="201336" cy="184558"/>
          </a:xfrm>
          <a:prstGeom prst="rect">
            <a:avLst/>
          </a:prstGeom>
          <a:solidFill>
            <a:srgbClr val="EEABB5"/>
          </a:solidFill>
          <a:ln>
            <a:solidFill>
              <a:srgbClr val="EEA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819418F-714F-4BC0-B8E0-361C2441600F}"/>
              </a:ext>
            </a:extLst>
          </p:cNvPr>
          <p:cNvSpPr txBox="1"/>
          <p:nvPr/>
        </p:nvSpPr>
        <p:spPr>
          <a:xfrm>
            <a:off x="1293338" y="4571376"/>
            <a:ext cx="208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EABB5"/>
                </a:solidFill>
              </a:rPr>
              <a:t>construction </a:t>
            </a:r>
            <a:r>
              <a:rPr lang="fr-FR" sz="1600" b="1" dirty="0" err="1">
                <a:solidFill>
                  <a:srgbClr val="EEABB5"/>
                </a:solidFill>
              </a:rPr>
              <a:t>tools</a:t>
            </a:r>
            <a:endParaRPr lang="fr-FR" sz="1600" b="1" dirty="0">
              <a:solidFill>
                <a:srgbClr val="EEABB5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5296A65-1421-4FE7-9B8B-B546C5A79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0" t="4821" b="2227"/>
          <a:stretch/>
        </p:blipFill>
        <p:spPr>
          <a:xfrm>
            <a:off x="9341876" y="1216955"/>
            <a:ext cx="1887029" cy="187703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70D66D4-A7F9-4173-95E6-622DA8B8D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4" t="4198" b="2871"/>
          <a:stretch/>
        </p:blipFill>
        <p:spPr>
          <a:xfrm>
            <a:off x="4580389" y="1164583"/>
            <a:ext cx="1908017" cy="192940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4BFED8-D043-4C14-9D23-C414BBA8D259}"/>
              </a:ext>
            </a:extLst>
          </p:cNvPr>
          <p:cNvSpPr txBox="1"/>
          <p:nvPr/>
        </p:nvSpPr>
        <p:spPr>
          <a:xfrm>
            <a:off x="5121849" y="1164583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0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95E53C3-0102-4916-B27B-94F717D3A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1" t="5149" b="2574"/>
          <a:stretch/>
        </p:blipFill>
        <p:spPr>
          <a:xfrm>
            <a:off x="6958682" y="1216955"/>
            <a:ext cx="1887029" cy="187703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EC53551-55CC-4214-A8D5-8744901ECCE5}"/>
              </a:ext>
            </a:extLst>
          </p:cNvPr>
          <p:cNvSpPr txBox="1"/>
          <p:nvPr/>
        </p:nvSpPr>
        <p:spPr>
          <a:xfrm>
            <a:off x="7492740" y="1139957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F571B86-ECD0-4645-86EE-C8661E8A2E05}"/>
              </a:ext>
            </a:extLst>
          </p:cNvPr>
          <p:cNvSpPr txBox="1"/>
          <p:nvPr/>
        </p:nvSpPr>
        <p:spPr>
          <a:xfrm>
            <a:off x="9958665" y="1164583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2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7D0C08E8-BAC7-4CF5-BC50-377AC91C5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6" t="5994" b="2752"/>
          <a:stretch/>
        </p:blipFill>
        <p:spPr>
          <a:xfrm>
            <a:off x="4615355" y="3980559"/>
            <a:ext cx="1950448" cy="192940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0D92ACD1-902E-455E-8DE5-870412E88E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6" t="6861" r="1" b="3307"/>
          <a:stretch/>
        </p:blipFill>
        <p:spPr>
          <a:xfrm>
            <a:off x="6990605" y="3980559"/>
            <a:ext cx="2001922" cy="192940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234BC3A9-66BF-4740-81C6-C1899A5FF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" t="8527" b="4264"/>
          <a:stretch/>
        </p:blipFill>
        <p:spPr>
          <a:xfrm>
            <a:off x="9378421" y="4070491"/>
            <a:ext cx="1945205" cy="183947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08AFBC1-5DE1-4C12-9070-B0D9FFDFD1B9}"/>
              </a:ext>
            </a:extLst>
          </p:cNvPr>
          <p:cNvSpPr txBox="1"/>
          <p:nvPr/>
        </p:nvSpPr>
        <p:spPr>
          <a:xfrm>
            <a:off x="5138723" y="3885825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3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BF5FE35-B680-48B0-8A40-D2D70D55FC89}"/>
              </a:ext>
            </a:extLst>
          </p:cNvPr>
          <p:cNvSpPr txBox="1"/>
          <p:nvPr/>
        </p:nvSpPr>
        <p:spPr>
          <a:xfrm>
            <a:off x="7572484" y="3885825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4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CC4DEED-AF26-41EF-9AF5-1D495ED91721}"/>
              </a:ext>
            </a:extLst>
          </p:cNvPr>
          <p:cNvSpPr txBox="1"/>
          <p:nvPr/>
        </p:nvSpPr>
        <p:spPr>
          <a:xfrm>
            <a:off x="10081354" y="3845045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45EE9-2EB0-422C-81E6-30BF2AAF1CF1}"/>
              </a:ext>
            </a:extLst>
          </p:cNvPr>
          <p:cNvSpPr/>
          <p:nvPr/>
        </p:nvSpPr>
        <p:spPr>
          <a:xfrm>
            <a:off x="879954" y="112757"/>
            <a:ext cx="630941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6EFDD20-9F3E-4F55-9CE7-583507ECCC2E}"/>
              </a:ext>
            </a:extLst>
          </p:cNvPr>
          <p:cNvSpPr txBox="1"/>
          <p:nvPr/>
        </p:nvSpPr>
        <p:spPr>
          <a:xfrm>
            <a:off x="960764" y="60024"/>
            <a:ext cx="618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5 catégories les plus achetées par cluster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9D6B59B-A118-43C8-90E1-5F82A4F04056}"/>
              </a:ext>
            </a:extLst>
          </p:cNvPr>
          <p:cNvSpPr txBox="1"/>
          <p:nvPr/>
        </p:nvSpPr>
        <p:spPr>
          <a:xfrm>
            <a:off x="5160760" y="1459752"/>
            <a:ext cx="117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nouveaux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B5B194F-D5CC-42D8-8C1D-64095795412A}"/>
              </a:ext>
            </a:extLst>
          </p:cNvPr>
          <p:cNvSpPr txBox="1"/>
          <p:nvPr/>
        </p:nvSpPr>
        <p:spPr>
          <a:xfrm>
            <a:off x="7506360" y="1432024"/>
            <a:ext cx="117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dépensiers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BDDE9E9-D1C1-4E0A-88C1-00E0BCDD1A5C}"/>
              </a:ext>
            </a:extLst>
          </p:cNvPr>
          <p:cNvSpPr txBox="1"/>
          <p:nvPr/>
        </p:nvSpPr>
        <p:spPr>
          <a:xfrm>
            <a:off x="9739043" y="1493949"/>
            <a:ext cx="1584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mat numérique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DE0C01F-578F-469F-8E1B-F1E3E279670D}"/>
              </a:ext>
            </a:extLst>
          </p:cNvPr>
          <p:cNvSpPr txBox="1"/>
          <p:nvPr/>
        </p:nvSpPr>
        <p:spPr>
          <a:xfrm>
            <a:off x="5347346" y="4277713"/>
            <a:ext cx="926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fidèles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3C13C06-8E18-47B9-8523-C1B9EF3BBEEA}"/>
              </a:ext>
            </a:extLst>
          </p:cNvPr>
          <p:cNvSpPr txBox="1"/>
          <p:nvPr/>
        </p:nvSpPr>
        <p:spPr>
          <a:xfrm>
            <a:off x="7769747" y="4251097"/>
            <a:ext cx="117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perdus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6170100-766D-4A6C-85A4-B79B37EA3C6C}"/>
              </a:ext>
            </a:extLst>
          </p:cNvPr>
          <p:cNvSpPr txBox="1"/>
          <p:nvPr/>
        </p:nvSpPr>
        <p:spPr>
          <a:xfrm>
            <a:off x="10553058" y="4214269"/>
            <a:ext cx="117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région N-E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5914973-B917-4390-9D2F-25B7197BEF93}"/>
              </a:ext>
            </a:extLst>
          </p:cNvPr>
          <p:cNvSpPr txBox="1"/>
          <p:nvPr/>
        </p:nvSpPr>
        <p:spPr>
          <a:xfrm>
            <a:off x="4044206" y="1211742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5000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0B3A183-CAF5-4DA2-8CFD-E5034E12A7D1}"/>
              </a:ext>
            </a:extLst>
          </p:cNvPr>
          <p:cNvSpPr txBox="1"/>
          <p:nvPr/>
        </p:nvSpPr>
        <p:spPr>
          <a:xfrm>
            <a:off x="6433853" y="1173974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3000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448BE4C-B452-4E5F-B1FC-74C5C043C63D}"/>
              </a:ext>
            </a:extLst>
          </p:cNvPr>
          <p:cNvSpPr txBox="1"/>
          <p:nvPr/>
        </p:nvSpPr>
        <p:spPr>
          <a:xfrm>
            <a:off x="8797740" y="1172487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6000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61F70F0-9718-47E7-96B1-0ACD53633C9B}"/>
              </a:ext>
            </a:extLst>
          </p:cNvPr>
          <p:cNvSpPr txBox="1"/>
          <p:nvPr/>
        </p:nvSpPr>
        <p:spPr>
          <a:xfrm>
            <a:off x="4073322" y="3934463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4000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210D29-77AF-43E8-8919-27C51D451809}"/>
              </a:ext>
            </a:extLst>
          </p:cNvPr>
          <p:cNvSpPr txBox="1"/>
          <p:nvPr/>
        </p:nvSpPr>
        <p:spPr>
          <a:xfrm>
            <a:off x="6455624" y="3906492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5000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D8C835C-3A0E-43AB-B1A3-C19A367E28C1}"/>
              </a:ext>
            </a:extLst>
          </p:cNvPr>
          <p:cNvSpPr txBox="1"/>
          <p:nvPr/>
        </p:nvSpPr>
        <p:spPr>
          <a:xfrm>
            <a:off x="8823931" y="3980559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1400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BA85C2-3681-43CF-91B3-4219BF74765D}"/>
              </a:ext>
            </a:extLst>
          </p:cNvPr>
          <p:cNvSpPr/>
          <p:nvPr/>
        </p:nvSpPr>
        <p:spPr>
          <a:xfrm>
            <a:off x="9341876" y="1164583"/>
            <a:ext cx="389457" cy="2023234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4E8586F-95BB-40AF-848D-E7C7C1FE3F85}"/>
              </a:ext>
            </a:extLst>
          </p:cNvPr>
          <p:cNvSpPr/>
          <p:nvPr/>
        </p:nvSpPr>
        <p:spPr>
          <a:xfrm>
            <a:off x="4580389" y="3187817"/>
            <a:ext cx="1098958" cy="1365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64E78B-EF2F-4818-98E5-9B1A71D5FB34}"/>
              </a:ext>
            </a:extLst>
          </p:cNvPr>
          <p:cNvSpPr/>
          <p:nvPr/>
        </p:nvSpPr>
        <p:spPr>
          <a:xfrm>
            <a:off x="4625004" y="5956057"/>
            <a:ext cx="1098958" cy="1365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122F72-F2CD-435D-B7EC-23AEFF85F624}"/>
              </a:ext>
            </a:extLst>
          </p:cNvPr>
          <p:cNvSpPr/>
          <p:nvPr/>
        </p:nvSpPr>
        <p:spPr>
          <a:xfrm>
            <a:off x="7019501" y="5957564"/>
            <a:ext cx="1098958" cy="1365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93A8E4-6C26-44C6-8640-C98CB9510DE8}"/>
              </a:ext>
            </a:extLst>
          </p:cNvPr>
          <p:cNvSpPr/>
          <p:nvPr/>
        </p:nvSpPr>
        <p:spPr>
          <a:xfrm>
            <a:off x="9383953" y="5956057"/>
            <a:ext cx="1098958" cy="1365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A11397-DDB9-42C1-86F4-605EEE12C14A}"/>
              </a:ext>
            </a:extLst>
          </p:cNvPr>
          <p:cNvSpPr/>
          <p:nvPr/>
        </p:nvSpPr>
        <p:spPr>
          <a:xfrm>
            <a:off x="837199" y="1795330"/>
            <a:ext cx="141858" cy="12285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9C2F9BF1-9D07-49A7-8146-EB47B16AC0A2}"/>
              </a:ext>
            </a:extLst>
          </p:cNvPr>
          <p:cNvSpPr txBox="1"/>
          <p:nvPr/>
        </p:nvSpPr>
        <p:spPr>
          <a:xfrm>
            <a:off x="9541439" y="3240189"/>
            <a:ext cx="1584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Mat numérique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9FB4943-3EE6-4F2E-B589-73C3BD9BBE6D}"/>
              </a:ext>
            </a:extLst>
          </p:cNvPr>
          <p:cNvSpPr/>
          <p:nvPr/>
        </p:nvSpPr>
        <p:spPr>
          <a:xfrm>
            <a:off x="7349439" y="1785635"/>
            <a:ext cx="737549" cy="1351331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CB243A4-F9C7-41A8-9B59-C0BFB757A3E4}"/>
              </a:ext>
            </a:extLst>
          </p:cNvPr>
          <p:cNvSpPr/>
          <p:nvPr/>
        </p:nvSpPr>
        <p:spPr>
          <a:xfrm>
            <a:off x="8455156" y="2505081"/>
            <a:ext cx="368775" cy="626077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51C3507-05B3-4EAC-B757-3E1585480466}"/>
              </a:ext>
            </a:extLst>
          </p:cNvPr>
          <p:cNvSpPr txBox="1"/>
          <p:nvPr/>
        </p:nvSpPr>
        <p:spPr>
          <a:xfrm>
            <a:off x="6926768" y="3240189"/>
            <a:ext cx="23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Mode, beauté, gadgets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09ADE44-902D-4E12-8A9F-BD6DA99C77D9}"/>
              </a:ext>
            </a:extLst>
          </p:cNvPr>
          <p:cNvSpPr/>
          <p:nvPr/>
        </p:nvSpPr>
        <p:spPr>
          <a:xfrm>
            <a:off x="5776890" y="5398248"/>
            <a:ext cx="368775" cy="548516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442B1D3-8FB1-45A5-AC49-429140BC2825}"/>
              </a:ext>
            </a:extLst>
          </p:cNvPr>
          <p:cNvSpPr txBox="1"/>
          <p:nvPr/>
        </p:nvSpPr>
        <p:spPr>
          <a:xfrm>
            <a:off x="4748738" y="6114832"/>
            <a:ext cx="195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Outils, construction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E977F656-C004-4E9C-BB51-3B9CE56EBA75}"/>
              </a:ext>
            </a:extLst>
          </p:cNvPr>
          <p:cNvSpPr txBox="1"/>
          <p:nvPr/>
        </p:nvSpPr>
        <p:spPr>
          <a:xfrm>
            <a:off x="9325836" y="6085327"/>
            <a:ext cx="2050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Équilibre dans les catégories achetées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B5F52DD-F632-4C94-B7C8-4BC9C66D82FA}"/>
              </a:ext>
            </a:extLst>
          </p:cNvPr>
          <p:cNvSpPr txBox="1"/>
          <p:nvPr/>
        </p:nvSpPr>
        <p:spPr>
          <a:xfrm>
            <a:off x="838616" y="1277067"/>
            <a:ext cx="265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Top 3 pour 4 clusters sur 6 :</a:t>
            </a:r>
          </a:p>
        </p:txBody>
      </p:sp>
    </p:spTree>
    <p:extLst>
      <p:ext uri="{BB962C8B-B14F-4D97-AF65-F5344CB8AC3E}">
        <p14:creationId xmlns:p14="http://schemas.microsoft.com/office/powerpoint/2010/main" val="1298498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97D796A-4744-484B-93F1-8A7A218D4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" b="1824"/>
          <a:stretch/>
        </p:blipFill>
        <p:spPr>
          <a:xfrm>
            <a:off x="966875" y="857956"/>
            <a:ext cx="4041353" cy="3405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B1A57F-A72F-4840-AE7C-999DFE0940CC}"/>
              </a:ext>
            </a:extLst>
          </p:cNvPr>
          <p:cNvSpPr/>
          <p:nvPr/>
        </p:nvSpPr>
        <p:spPr>
          <a:xfrm>
            <a:off x="3764231" y="1024752"/>
            <a:ext cx="1134939" cy="338554"/>
          </a:xfrm>
          <a:prstGeom prst="rect">
            <a:avLst/>
          </a:prstGeom>
          <a:solidFill>
            <a:srgbClr val="F2F2F0"/>
          </a:solidFill>
          <a:ln>
            <a:solidFill>
              <a:srgbClr val="F2F2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BF77A6-BE39-4DE9-8D1B-5C3B11D3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78856"/>
            <a:ext cx="480789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AB3F387-0AC9-42BE-9656-53534B8415C3}"/>
              </a:ext>
            </a:extLst>
          </p:cNvPr>
          <p:cNvSpPr/>
          <p:nvPr/>
        </p:nvSpPr>
        <p:spPr>
          <a:xfrm>
            <a:off x="3806176" y="1122029"/>
            <a:ext cx="144000" cy="144000"/>
          </a:xfrm>
          <a:prstGeom prst="ellipse">
            <a:avLst/>
          </a:prstGeom>
          <a:solidFill>
            <a:srgbClr val="3BB370"/>
          </a:solidFill>
          <a:ln>
            <a:solidFill>
              <a:srgbClr val="3BB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449678-FAC0-4637-8CA9-D055CDCAB4C8}"/>
              </a:ext>
            </a:extLst>
          </p:cNvPr>
          <p:cNvSpPr txBox="1"/>
          <p:nvPr/>
        </p:nvSpPr>
        <p:spPr>
          <a:xfrm>
            <a:off x="3920121" y="1024752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3BB3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5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FACE1BA-E7F7-4946-AA25-C717F069F94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420998" y="1382623"/>
            <a:ext cx="16778" cy="356176"/>
          </a:xfrm>
          <a:prstGeom prst="line">
            <a:avLst/>
          </a:prstGeom>
          <a:ln w="28575">
            <a:solidFill>
              <a:srgbClr val="3BB37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A17110E-CF94-416F-9B84-7A800D86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72" y="969052"/>
            <a:ext cx="2828925" cy="3200400"/>
          </a:xfrm>
          <a:prstGeom prst="rect">
            <a:avLst/>
          </a:prstGeom>
          <a:ln w="38100">
            <a:solidFill>
              <a:srgbClr val="3BB37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84ACBAF3-A96F-4C53-A060-9F861C29F1F5}"/>
              </a:ext>
            </a:extLst>
          </p:cNvPr>
          <p:cNvSpPr/>
          <p:nvPr/>
        </p:nvSpPr>
        <p:spPr>
          <a:xfrm>
            <a:off x="4865711" y="2119602"/>
            <a:ext cx="444616" cy="33855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0B77E-64E6-4BBC-BC95-452B754A6A00}"/>
              </a:ext>
            </a:extLst>
          </p:cNvPr>
          <p:cNvSpPr/>
          <p:nvPr/>
        </p:nvSpPr>
        <p:spPr>
          <a:xfrm>
            <a:off x="4018278" y="1738799"/>
            <a:ext cx="838995" cy="964735"/>
          </a:xfrm>
          <a:prstGeom prst="rect">
            <a:avLst/>
          </a:prstGeom>
          <a:noFill/>
          <a:ln>
            <a:solidFill>
              <a:srgbClr val="3BB3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62D2D3B-1AC1-4E39-9B31-1672E27E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396" y="969051"/>
            <a:ext cx="3635020" cy="3200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A40BB15-33C1-4686-8529-74CFE4D66834}"/>
              </a:ext>
            </a:extLst>
          </p:cNvPr>
          <p:cNvSpPr txBox="1"/>
          <p:nvPr/>
        </p:nvSpPr>
        <p:spPr>
          <a:xfrm>
            <a:off x="2581982" y="6020292"/>
            <a:ext cx="9003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« Ces dix dernières années, on observe que la région se développe puisque environ 2000 PME s'y sont implantées. »</a:t>
            </a:r>
            <a:endParaRPr lang="fr-FR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4472C5E-3043-4D8B-8A57-150E44AF8637}"/>
              </a:ext>
            </a:extLst>
          </p:cNvPr>
          <p:cNvSpPr txBox="1"/>
          <p:nvPr/>
        </p:nvSpPr>
        <p:spPr>
          <a:xfrm>
            <a:off x="2563894" y="5650960"/>
            <a:ext cx="6361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« L'activité pétrolière est très présente dans cette région. »</a:t>
            </a:r>
            <a:endParaRPr lang="fr-FR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C16259-2851-4DC9-A7E6-0ABFAA2496ED}"/>
              </a:ext>
            </a:extLst>
          </p:cNvPr>
          <p:cNvSpPr txBox="1"/>
          <p:nvPr/>
        </p:nvSpPr>
        <p:spPr>
          <a:xfrm>
            <a:off x="2557969" y="5004627"/>
            <a:ext cx="9027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« La population de la région nord-est était d'environ 53 millions d'habitants en </a:t>
            </a:r>
            <a:r>
              <a:rPr lang="fr-FR" b="0" i="1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 tooltip="20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</a:t>
            </a:r>
            <a:r>
              <a:rPr lang="fr-FR" b="0" i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. </a:t>
            </a:r>
          </a:p>
          <a:p>
            <a:r>
              <a:rPr lang="fr-FR" b="0" i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C'est la deuxième région du Brésil la plus peuplée. »</a:t>
            </a:r>
            <a:endParaRPr lang="fr-FR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3A00DB7-839A-46A0-B3CC-187DF3C24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120" y="4375976"/>
            <a:ext cx="2000250" cy="6286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ED1B056-6BEB-42DB-8085-3F8D40CC2F0C}"/>
              </a:ext>
            </a:extLst>
          </p:cNvPr>
          <p:cNvSpPr/>
          <p:nvPr/>
        </p:nvSpPr>
        <p:spPr>
          <a:xfrm>
            <a:off x="879954" y="112757"/>
            <a:ext cx="4171395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5F00AF6-7E20-4FFC-8D0B-E5D03D8576EA}"/>
              </a:ext>
            </a:extLst>
          </p:cNvPr>
          <p:cNvSpPr txBox="1"/>
          <p:nvPr/>
        </p:nvSpPr>
        <p:spPr>
          <a:xfrm>
            <a:off x="926079" y="49576"/>
            <a:ext cx="397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Géolocalisation : le cluster 5</a:t>
            </a:r>
          </a:p>
        </p:txBody>
      </p:sp>
    </p:spTree>
    <p:extLst>
      <p:ext uri="{BB962C8B-B14F-4D97-AF65-F5344CB8AC3E}">
        <p14:creationId xmlns:p14="http://schemas.microsoft.com/office/powerpoint/2010/main" val="191412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2547D6-FF22-4A3A-B119-7EE99E12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2718"/>
            <a:ext cx="38984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4A548F5-C94D-4241-A82F-84D8CB6C622F}"/>
              </a:ext>
            </a:extLst>
          </p:cNvPr>
          <p:cNvGrpSpPr/>
          <p:nvPr/>
        </p:nvGrpSpPr>
        <p:grpSpPr>
          <a:xfrm>
            <a:off x="2398368" y="1076907"/>
            <a:ext cx="8210248" cy="4875929"/>
            <a:chOff x="2398368" y="917516"/>
            <a:chExt cx="8210248" cy="487592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23EDD2E-57D1-42D9-92F8-8F82653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368" y="917516"/>
              <a:ext cx="8210248" cy="487592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860339-F173-441D-AA94-84E6F63046B3}"/>
                </a:ext>
              </a:extLst>
            </p:cNvPr>
            <p:cNvSpPr txBox="1"/>
            <p:nvPr/>
          </p:nvSpPr>
          <p:spPr>
            <a:xfrm rot="5400000">
              <a:off x="8645615" y="3733321"/>
              <a:ext cx="180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13CBA7"/>
                  </a:solidFill>
                </a:rPr>
                <a:t>consommateurs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674588-E889-4B39-912E-31D1C7BDA930}"/>
                </a:ext>
              </a:extLst>
            </p:cNvPr>
            <p:cNvSpPr txBox="1"/>
            <p:nvPr/>
          </p:nvSpPr>
          <p:spPr>
            <a:xfrm>
              <a:off x="7601991" y="2050051"/>
              <a:ext cx="227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13CBA7"/>
                  </a:solidFill>
                </a:rPr>
                <a:t>Achat + Paiement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79478A-571E-44CA-AC3C-2373074C1873}"/>
                </a:ext>
              </a:extLst>
            </p:cNvPr>
            <p:cNvSpPr txBox="1"/>
            <p:nvPr/>
          </p:nvSpPr>
          <p:spPr>
            <a:xfrm>
              <a:off x="8034722" y="2986149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13CBA7"/>
                  </a:solidFill>
                </a:rPr>
                <a:t>Recherche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68F9FB-3F43-4E52-9E0F-A648029F96A0}"/>
                </a:ext>
              </a:extLst>
            </p:cNvPr>
            <p:cNvSpPr txBox="1"/>
            <p:nvPr/>
          </p:nvSpPr>
          <p:spPr>
            <a:xfrm>
              <a:off x="8034721" y="4083159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Exposition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31884BE-7D8D-45A8-B34A-F47E60B7E23B}"/>
                </a:ext>
              </a:extLst>
            </p:cNvPr>
            <p:cNvSpPr txBox="1"/>
            <p:nvPr/>
          </p:nvSpPr>
          <p:spPr>
            <a:xfrm>
              <a:off x="6213505" y="4819804"/>
              <a:ext cx="170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Marketplaces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C995FA2-09BB-40EF-8C92-5BA81B8D5E3E}"/>
                </a:ext>
              </a:extLst>
            </p:cNvPr>
            <p:cNvSpPr txBox="1"/>
            <p:nvPr/>
          </p:nvSpPr>
          <p:spPr>
            <a:xfrm>
              <a:off x="4513352" y="2986148"/>
              <a:ext cx="1406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4C6E8C"/>
                  </a:solidFill>
                </a:rPr>
                <a:t>Plateforme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A654DD2-DF8C-4C81-8FF9-864A1DB4D539}"/>
                </a:ext>
              </a:extLst>
            </p:cNvPr>
            <p:cNvSpPr txBox="1"/>
            <p:nvPr/>
          </p:nvSpPr>
          <p:spPr>
            <a:xfrm>
              <a:off x="3679303" y="3397309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4C6E8C"/>
                  </a:solidFill>
                </a:rPr>
                <a:t>Données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61146ED-7C54-48BB-B7CC-38BA6D73F39A}"/>
                </a:ext>
              </a:extLst>
            </p:cNvPr>
            <p:cNvSpPr txBox="1"/>
            <p:nvPr/>
          </p:nvSpPr>
          <p:spPr>
            <a:xfrm>
              <a:off x="3586428" y="4045717"/>
              <a:ext cx="1406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F8984A"/>
                  </a:solidFill>
                </a:rPr>
                <a:t>Connexion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3CB2EF8-C698-4C89-9A45-E9945E78B6B4}"/>
                </a:ext>
              </a:extLst>
            </p:cNvPr>
            <p:cNvSpPr txBox="1"/>
            <p:nvPr/>
          </p:nvSpPr>
          <p:spPr>
            <a:xfrm>
              <a:off x="5519131" y="1172603"/>
              <a:ext cx="1023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rgbClr val="F8984A"/>
                  </a:solidFill>
                </a:rPr>
                <a:t>Livraison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5362B09-1F2C-4D61-8927-F46569EF6637}"/>
                </a:ext>
              </a:extLst>
            </p:cNvPr>
            <p:cNvSpPr txBox="1"/>
            <p:nvPr/>
          </p:nvSpPr>
          <p:spPr>
            <a:xfrm>
              <a:off x="2523950" y="4384271"/>
              <a:ext cx="1177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F8984A"/>
                  </a:solidFill>
                </a:rPr>
                <a:t>Logistique </a:t>
              </a:r>
            </a:p>
            <a:p>
              <a:pPr algn="ctr"/>
              <a:r>
                <a:rPr lang="fr-FR" sz="1600" dirty="0">
                  <a:solidFill>
                    <a:srgbClr val="F8984A"/>
                  </a:solidFill>
                </a:rPr>
                <a:t>et stock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33A85-4C18-42B1-BC06-DF863E9304F2}"/>
              </a:ext>
            </a:extLst>
          </p:cNvPr>
          <p:cNvSpPr/>
          <p:nvPr/>
        </p:nvSpPr>
        <p:spPr>
          <a:xfrm>
            <a:off x="810376" y="120498"/>
            <a:ext cx="5403129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72CFE2-4FB4-4D19-94E4-8FE1BFD82093}"/>
              </a:ext>
            </a:extLst>
          </p:cNvPr>
          <p:cNvSpPr txBox="1"/>
          <p:nvPr/>
        </p:nvSpPr>
        <p:spPr>
          <a:xfrm>
            <a:off x="935618" y="101285"/>
            <a:ext cx="57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Olist</a:t>
            </a:r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organisation et fonctionnement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6E20CE9-B84D-487D-8E9C-3111F466C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7" b="27466"/>
          <a:stretch/>
        </p:blipFill>
        <p:spPr>
          <a:xfrm>
            <a:off x="9629124" y="290172"/>
            <a:ext cx="1958984" cy="8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18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7E5A5-09E4-4F24-A365-C814B96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960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C3D4B6D-FB93-4FF7-9A85-6A94266D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700980"/>
              </p:ext>
            </p:extLst>
          </p:nvPr>
        </p:nvGraphicFramePr>
        <p:xfrm>
          <a:off x="809625" y="731520"/>
          <a:ext cx="11278910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450">
                  <a:extLst>
                    <a:ext uri="{9D8B030D-6E8A-4147-A177-3AD203B41FA5}">
                      <a16:colId xmlns:a16="http://schemas.microsoft.com/office/drawing/2014/main" val="296263425"/>
                    </a:ext>
                  </a:extLst>
                </a:gridCol>
                <a:gridCol w="2155971">
                  <a:extLst>
                    <a:ext uri="{9D8B030D-6E8A-4147-A177-3AD203B41FA5}">
                      <a16:colId xmlns:a16="http://schemas.microsoft.com/office/drawing/2014/main" val="3457266138"/>
                    </a:ext>
                  </a:extLst>
                </a:gridCol>
                <a:gridCol w="1569200">
                  <a:extLst>
                    <a:ext uri="{9D8B030D-6E8A-4147-A177-3AD203B41FA5}">
                      <a16:colId xmlns:a16="http://schemas.microsoft.com/office/drawing/2014/main" val="2927160138"/>
                    </a:ext>
                  </a:extLst>
                </a:gridCol>
                <a:gridCol w="2278829">
                  <a:extLst>
                    <a:ext uri="{9D8B030D-6E8A-4147-A177-3AD203B41FA5}">
                      <a16:colId xmlns:a16="http://schemas.microsoft.com/office/drawing/2014/main" val="1037605094"/>
                    </a:ext>
                  </a:extLst>
                </a:gridCol>
                <a:gridCol w="4465460">
                  <a:extLst>
                    <a:ext uri="{9D8B030D-6E8A-4147-A177-3AD203B41FA5}">
                      <a16:colId xmlns:a16="http://schemas.microsoft.com/office/drawing/2014/main" val="3864803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Type de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Attention particulière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Action à prévoir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Suggestion d’actions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5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Nouveaux 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fidéliser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de bienvenue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% de réduction intéressant sur prochaine commande (&gt;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Lien vers offres promotionnelles agressives (déstockage, grosse réduction)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Lien vers les bons 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21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Clients dépensiers + facilités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privilégier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très avantageuse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% de réduction intéressant sur prochaine commande (&gt;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Lien vers offres promotionnelles agressives (déstockage, grosse réduction),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Frais de port gratuit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Offre de parrainage, points de fidélité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Offre avantageuse sur les facilités de paiement (4 fois sans frais, prêt sans intérêt sur 12, 18 mois…)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056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Clients qui achètent du matériel numérique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orienter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spécifique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catégorielle orientée vers la téléphonie, le matériel informatique, la high tech.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Bons plans numériques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52335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Clients fidèles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récompenser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avantageuse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 de réduction (&lt;= 10%)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Offres promotionnelles agressives, bons plans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Frais de port gratuit occasionnellement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de parrainage , points de fidélité</a:t>
                      </a:r>
                      <a:endParaRPr lang="fr-FR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303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Clients perdus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Aucune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Clients de la région Nord-Est du Brésil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À  stimuler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incitative, spécifique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offres promotionnelles agressives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(déstockage, grosse réduction)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Lien vers les bons plans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Offre plus spécifique : plus large panel de produits proposés, (à approfondir)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55872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59A0AEB-DFE5-419C-B2F0-CC13D97AC503}"/>
              </a:ext>
            </a:extLst>
          </p:cNvPr>
          <p:cNvSpPr/>
          <p:nvPr/>
        </p:nvSpPr>
        <p:spPr>
          <a:xfrm>
            <a:off x="809625" y="59709"/>
            <a:ext cx="8801100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29A032-525F-4F3C-BA0A-EF453E2ACDE2}"/>
              </a:ext>
            </a:extLst>
          </p:cNvPr>
          <p:cNvSpPr txBox="1"/>
          <p:nvPr/>
        </p:nvSpPr>
        <p:spPr>
          <a:xfrm>
            <a:off x="809625" y="273"/>
            <a:ext cx="935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 à envisager pour les nouveaux clients entre 2 mises à jour</a:t>
            </a:r>
          </a:p>
        </p:txBody>
      </p:sp>
    </p:spTree>
    <p:extLst>
      <p:ext uri="{BB962C8B-B14F-4D97-AF65-F5344CB8AC3E}">
        <p14:creationId xmlns:p14="http://schemas.microsoft.com/office/powerpoint/2010/main" val="1998611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604AA2-7B55-4FF6-8B5A-E9010FB8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23399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683846-4FAE-4540-9B72-2F774CD53D9B}"/>
              </a:ext>
            </a:extLst>
          </p:cNvPr>
          <p:cNvSpPr txBox="1"/>
          <p:nvPr/>
        </p:nvSpPr>
        <p:spPr>
          <a:xfrm>
            <a:off x="3375228" y="2721495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82798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BCBFCA-B074-4021-82E1-3EC08066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3559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4053F67-A014-462D-98D3-CB3B6EE9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976393"/>
              </p:ext>
            </p:extLst>
          </p:nvPr>
        </p:nvGraphicFramePr>
        <p:xfrm>
          <a:off x="813731" y="831767"/>
          <a:ext cx="11258026" cy="554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3106">
                  <a:extLst>
                    <a:ext uri="{9D8B030D-6E8A-4147-A177-3AD203B41FA5}">
                      <a16:colId xmlns:a16="http://schemas.microsoft.com/office/drawing/2014/main" val="1115713603"/>
                    </a:ext>
                  </a:extLst>
                </a:gridCol>
                <a:gridCol w="3542512">
                  <a:extLst>
                    <a:ext uri="{9D8B030D-6E8A-4147-A177-3AD203B41FA5}">
                      <a16:colId xmlns:a16="http://schemas.microsoft.com/office/drawing/2014/main" val="2648671667"/>
                    </a:ext>
                  </a:extLst>
                </a:gridCol>
                <a:gridCol w="2987901">
                  <a:extLst>
                    <a:ext uri="{9D8B030D-6E8A-4147-A177-3AD203B41FA5}">
                      <a16:colId xmlns:a16="http://schemas.microsoft.com/office/drawing/2014/main" val="3765942857"/>
                    </a:ext>
                  </a:extLst>
                </a:gridCol>
                <a:gridCol w="2814507">
                  <a:extLst>
                    <a:ext uri="{9D8B030D-6E8A-4147-A177-3AD203B41FA5}">
                      <a16:colId xmlns:a16="http://schemas.microsoft.com/office/drawing/2014/main" val="1556629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rgbClr val="F2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RFM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APPRENTISSAGE NON SUPERVISÉ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2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SEGMENTATION RFM</a:t>
                      </a:r>
                    </a:p>
                  </a:txBody>
                  <a:tcPr anchor="ctr"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k-</a:t>
                      </a:r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K-prototypes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5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9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i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méthode « a priori »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500" b="0" i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division manuelle des clients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500" b="0" i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sous-ensembles homogènes créés en fonction de critères </a:t>
                      </a:r>
                      <a:r>
                        <a:rPr lang="fr-FR" sz="1500" b="1" i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choisis au préalable</a:t>
                      </a:r>
                      <a:endParaRPr lang="fr-FR" sz="15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méthode « a posteriori »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 de critères prédéfinis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regroupement constitué en fonction </a:t>
                      </a:r>
                      <a:r>
                        <a:rPr lang="fr-FR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 similitudes observées entre des clients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535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AVANTAGES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Segmentation traditionnelle en marketing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Connue</a:t>
                      </a:r>
                      <a:r>
                        <a:rPr lang="fr-FR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, facile à comprendre</a:t>
                      </a:r>
                      <a:endParaRPr lang="fr-FR" sz="15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Nombreux </a:t>
                      </a: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indicateurs clients 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pris en compte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87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Simple</a:t>
                      </a:r>
                      <a:r>
                        <a:rPr lang="fr-FR" sz="15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à mettre en œuvre </a:t>
                      </a:r>
                      <a:endParaRPr lang="fr-FR" sz="15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Regroupement </a:t>
                      </a: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nouveaux clients simple 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(.</a:t>
                      </a:r>
                      <a:r>
                        <a:rPr lang="fr-FR" sz="1500" kern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9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5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Rapidité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d’exécution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Tous les types de variables 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sont utilisés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65091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INCONVÉNIENTS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 variables 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seulement utilisées</a:t>
                      </a:r>
                    </a:p>
                    <a:p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Seul le comportement d’achat est pris en compte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E9EA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Algorithmes simples à comprendre en apparence mais avec des </a:t>
                      </a: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fondements mathématiques complexes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6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07781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Technique « sans surprise » </a:t>
                      </a:r>
                    </a:p>
                    <a:p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permet d’identifier 9 typologies de clients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E9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Variables qualitatives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mal prises en compte, même avec encodage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Lenteur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d’exécution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9393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B05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Nouveaux clients à chercher </a:t>
                      </a: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manuellement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entre 2 MAJ, avec code informatique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Il faut définir le </a:t>
                      </a:r>
                      <a:r>
                        <a:rPr lang="fr-FR" sz="15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nombre de partitions (k)</a:t>
                      </a:r>
                      <a:r>
                        <a:rPr lang="fr-FR" sz="15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pas toujours aisé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1600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EC63CB0-8EB9-436E-935E-F8B9DA79F071}"/>
              </a:ext>
            </a:extLst>
          </p:cNvPr>
          <p:cNvSpPr/>
          <p:nvPr/>
        </p:nvSpPr>
        <p:spPr>
          <a:xfrm>
            <a:off x="813731" y="208771"/>
            <a:ext cx="397919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62CF219-2A35-423B-83B4-1D9826E37571}"/>
              </a:ext>
            </a:extLst>
          </p:cNvPr>
          <p:cNvSpPr txBox="1"/>
          <p:nvPr/>
        </p:nvSpPr>
        <p:spPr>
          <a:xfrm>
            <a:off x="813732" y="149335"/>
            <a:ext cx="405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Comparaison des 3 modèles</a:t>
            </a:r>
          </a:p>
        </p:txBody>
      </p:sp>
    </p:spTree>
    <p:extLst>
      <p:ext uri="{BB962C8B-B14F-4D97-AF65-F5344CB8AC3E}">
        <p14:creationId xmlns:p14="http://schemas.microsoft.com/office/powerpoint/2010/main" val="2448799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570BAE-1D9C-4028-AC94-7D911542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4856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7AD4E-32E5-4ECC-A8D1-E182AEFB61D3}"/>
              </a:ext>
            </a:extLst>
          </p:cNvPr>
          <p:cNvSpPr/>
          <p:nvPr/>
        </p:nvSpPr>
        <p:spPr>
          <a:xfrm>
            <a:off x="813731" y="208771"/>
            <a:ext cx="814571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4A306D-BE2D-46A5-BBFF-30646C45D2D5}"/>
              </a:ext>
            </a:extLst>
          </p:cNvPr>
          <p:cNvSpPr txBox="1"/>
          <p:nvPr/>
        </p:nvSpPr>
        <p:spPr>
          <a:xfrm>
            <a:off x="813731" y="149335"/>
            <a:ext cx="827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 de contrat de maintenance : évolution sur 6 mois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E380D082-3E45-4793-B27D-9337FF66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78207"/>
              </p:ext>
            </p:extLst>
          </p:nvPr>
        </p:nvGraphicFramePr>
        <p:xfrm>
          <a:off x="1107348" y="1959201"/>
          <a:ext cx="5595455" cy="42124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3381">
                  <a:extLst>
                    <a:ext uri="{9D8B030D-6E8A-4147-A177-3AD203B41FA5}">
                      <a16:colId xmlns:a16="http://schemas.microsoft.com/office/drawing/2014/main" val="4205119917"/>
                    </a:ext>
                  </a:extLst>
                </a:gridCol>
                <a:gridCol w="1453592">
                  <a:extLst>
                    <a:ext uri="{9D8B030D-6E8A-4147-A177-3AD203B41FA5}">
                      <a16:colId xmlns:a16="http://schemas.microsoft.com/office/drawing/2014/main" val="3332451098"/>
                    </a:ext>
                  </a:extLst>
                </a:gridCol>
                <a:gridCol w="1411999">
                  <a:extLst>
                    <a:ext uri="{9D8B030D-6E8A-4147-A177-3AD203B41FA5}">
                      <a16:colId xmlns:a16="http://schemas.microsoft.com/office/drawing/2014/main" val="2913293174"/>
                    </a:ext>
                  </a:extLst>
                </a:gridCol>
                <a:gridCol w="1556483">
                  <a:extLst>
                    <a:ext uri="{9D8B030D-6E8A-4147-A177-3AD203B41FA5}">
                      <a16:colId xmlns:a16="http://schemas.microsoft.com/office/drawing/2014/main" val="1675772955"/>
                    </a:ext>
                  </a:extLst>
                </a:gridCol>
              </a:tblGrid>
              <a:tr h="461709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25232"/>
                  </a:ext>
                </a:extLst>
              </a:tr>
              <a:tr h="1480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  <a:r>
                        <a:rPr lang="fr-FR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Modèle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  <a:p>
                      <a:pPr algn="ctr"/>
                      <a:endParaRPr lang="fr-FR" sz="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2E9EA"/>
                          </a:highlight>
                        </a:rPr>
                        <a:t>K-</a:t>
                      </a:r>
                      <a:r>
                        <a:rPr lang="fr-FR" sz="16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2E9EA"/>
                          </a:highlight>
                        </a:rPr>
                        <a:t>means</a:t>
                      </a:r>
                      <a:endParaRPr lang="fr-FR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highlight>
                          <a:srgbClr val="F2E9EA"/>
                        </a:highlight>
                      </a:endParaRPr>
                    </a:p>
                    <a:p>
                      <a:pPr algn="ctr"/>
                      <a:endParaRPr lang="fr-FR" sz="8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highlight>
                          <a:srgbClr val="F2E9EA"/>
                        </a:highlight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5 segments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Nouveaux clients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fr-FR" sz="16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predict</a:t>
                      </a:r>
                      <a:r>
                        <a:rPr lang="fr-FR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MAJ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93852"/>
                  </a:ext>
                </a:extLst>
              </a:tr>
              <a:tr h="398462">
                <a:tc rowSpan="2"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Donnée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Vérification</a:t>
                      </a: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Fréquence</a:t>
                      </a: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étonnante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(85% clients, 1 commande sur 2 ans)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141540"/>
                  </a:ext>
                </a:extLst>
              </a:tr>
              <a:tr h="39846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Ajout</a:t>
                      </a:r>
                      <a:endParaRPr lang="fr-FR" sz="16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Indicateurs importants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Critères démographiques</a:t>
                      </a: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Âge, sexe, profession, famille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fr-FR" sz="6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Critères psychographiques</a:t>
                      </a: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Intérêt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questionnaire satisfaction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413903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8644503D-5BE4-41F1-89D0-723C1A47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86" y="5385338"/>
            <a:ext cx="978410" cy="445009"/>
          </a:xfrm>
          <a:prstGeom prst="rect">
            <a:avLst/>
          </a:prstGeom>
        </p:spPr>
      </p:pic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A95D8605-B701-4501-90C9-55572AF6330C}"/>
              </a:ext>
            </a:extLst>
          </p:cNvPr>
          <p:cNvSpPr/>
          <p:nvPr/>
        </p:nvSpPr>
        <p:spPr>
          <a:xfrm rot="16200000">
            <a:off x="4358082" y="-528776"/>
            <a:ext cx="276836" cy="441261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6662F885-9781-4C99-A118-E65FA1EC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71569"/>
              </p:ext>
            </p:extLst>
          </p:nvPr>
        </p:nvGraphicFramePr>
        <p:xfrm>
          <a:off x="7415868" y="1677529"/>
          <a:ext cx="4284912" cy="12881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1228">
                  <a:extLst>
                    <a:ext uri="{9D8B030D-6E8A-4147-A177-3AD203B41FA5}">
                      <a16:colId xmlns:a16="http://schemas.microsoft.com/office/drawing/2014/main" val="3511351459"/>
                    </a:ext>
                  </a:extLst>
                </a:gridCol>
                <a:gridCol w="1277690">
                  <a:extLst>
                    <a:ext uri="{9D8B030D-6E8A-4147-A177-3AD203B41FA5}">
                      <a16:colId xmlns:a16="http://schemas.microsoft.com/office/drawing/2014/main" val="2729258334"/>
                    </a:ext>
                  </a:extLst>
                </a:gridCol>
                <a:gridCol w="864766">
                  <a:extLst>
                    <a:ext uri="{9D8B030D-6E8A-4147-A177-3AD203B41FA5}">
                      <a16:colId xmlns:a16="http://schemas.microsoft.com/office/drawing/2014/main" val="4065048474"/>
                    </a:ext>
                  </a:extLst>
                </a:gridCol>
                <a:gridCol w="1071228">
                  <a:extLst>
                    <a:ext uri="{9D8B030D-6E8A-4147-A177-3AD203B41FA5}">
                      <a16:colId xmlns:a16="http://schemas.microsoft.com/office/drawing/2014/main" val="2172809440"/>
                    </a:ext>
                  </a:extLst>
                </a:gridCol>
              </a:tblGrid>
              <a:tr h="46521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Cas 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83061"/>
                  </a:ext>
                </a:extLst>
              </a:tr>
              <a:tr h="78017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Sans nouvelle donnée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2E9EA"/>
                          </a:highlight>
                        </a:rPr>
                        <a:t>K-</a:t>
                      </a:r>
                      <a:r>
                        <a:rPr lang="fr-FR" sz="16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2E9EA"/>
                          </a:highlight>
                        </a:rPr>
                        <a:t>means</a:t>
                      </a:r>
                      <a:endParaRPr lang="fr-FR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highlight>
                          <a:srgbClr val="F2E9EA"/>
                        </a:highlight>
                      </a:endParaRPr>
                    </a:p>
                    <a:p>
                      <a:pPr algn="ctr"/>
                      <a:endParaRPr lang="fr-FR" sz="8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highlight>
                          <a:srgbClr val="F2E9EA"/>
                        </a:highlight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5 segments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MAJ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613128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9A511C9E-9EE5-4E54-88CD-E692E066F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778265"/>
              </p:ext>
            </p:extLst>
          </p:nvPr>
        </p:nvGraphicFramePr>
        <p:xfrm>
          <a:off x="7415868" y="3479599"/>
          <a:ext cx="4284912" cy="12453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1228">
                  <a:extLst>
                    <a:ext uri="{9D8B030D-6E8A-4147-A177-3AD203B41FA5}">
                      <a16:colId xmlns:a16="http://schemas.microsoft.com/office/drawing/2014/main" val="3511351459"/>
                    </a:ext>
                  </a:extLst>
                </a:gridCol>
                <a:gridCol w="1277690">
                  <a:extLst>
                    <a:ext uri="{9D8B030D-6E8A-4147-A177-3AD203B41FA5}">
                      <a16:colId xmlns:a16="http://schemas.microsoft.com/office/drawing/2014/main" val="2729258334"/>
                    </a:ext>
                  </a:extLst>
                </a:gridCol>
                <a:gridCol w="864766">
                  <a:extLst>
                    <a:ext uri="{9D8B030D-6E8A-4147-A177-3AD203B41FA5}">
                      <a16:colId xmlns:a16="http://schemas.microsoft.com/office/drawing/2014/main" val="4065048474"/>
                    </a:ext>
                  </a:extLst>
                </a:gridCol>
                <a:gridCol w="1071228">
                  <a:extLst>
                    <a:ext uri="{9D8B030D-6E8A-4147-A177-3AD203B41FA5}">
                      <a16:colId xmlns:a16="http://schemas.microsoft.com/office/drawing/2014/main" val="2172809440"/>
                    </a:ext>
                  </a:extLst>
                </a:gridCol>
              </a:tblGrid>
              <a:tr h="46521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Cas 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Mois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83061"/>
                  </a:ext>
                </a:extLst>
              </a:tr>
              <a:tr h="780176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Ajout</a:t>
                      </a: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donnée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ighlight>
                            <a:srgbClr val="F2E9EA"/>
                          </a:highlight>
                        </a:rPr>
                        <a:t>K-prototypes</a:t>
                      </a:r>
                    </a:p>
                    <a:p>
                      <a:pPr algn="ctr"/>
                      <a:endParaRPr lang="fr-FR" sz="8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highlight>
                          <a:srgbClr val="F2E9EA"/>
                        </a:highlight>
                      </a:endParaRPr>
                    </a:p>
                    <a:p>
                      <a:pPr algn="ctr"/>
                      <a:r>
                        <a:rPr lang="fr-FR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6 segments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MAJ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613128"/>
                  </a:ext>
                </a:extLst>
              </a:tr>
            </a:tbl>
          </a:graphicData>
        </a:graphic>
      </p:graphicFrame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6A3D6CE-A33D-4B52-AA1D-B926ADC9F537}"/>
              </a:ext>
            </a:extLst>
          </p:cNvPr>
          <p:cNvSpPr/>
          <p:nvPr/>
        </p:nvSpPr>
        <p:spPr>
          <a:xfrm>
            <a:off x="6828638" y="2967335"/>
            <a:ext cx="503339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58B08E-5375-4A1E-82A0-F25FDBBF7D16}"/>
              </a:ext>
            </a:extLst>
          </p:cNvPr>
          <p:cNvSpPr txBox="1"/>
          <p:nvPr/>
        </p:nvSpPr>
        <p:spPr>
          <a:xfrm>
            <a:off x="2852257" y="1098151"/>
            <a:ext cx="3582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Durée entre 2 MAJ : 3 mois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0426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55D3BE-F9BD-4D58-9A04-B17BCDAE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12" y="6453386"/>
            <a:ext cx="415010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746C8-2F3A-4DFA-B400-19A49DD76C41}"/>
              </a:ext>
            </a:extLst>
          </p:cNvPr>
          <p:cNvSpPr/>
          <p:nvPr/>
        </p:nvSpPr>
        <p:spPr>
          <a:xfrm>
            <a:off x="813732" y="208771"/>
            <a:ext cx="185396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AF7AAF-7EE1-4B32-AF62-9C783828C976}"/>
              </a:ext>
            </a:extLst>
          </p:cNvPr>
          <p:cNvSpPr txBox="1"/>
          <p:nvPr/>
        </p:nvSpPr>
        <p:spPr>
          <a:xfrm>
            <a:off x="813732" y="149335"/>
            <a:ext cx="196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B71D93-C1A8-407E-B3AF-D5DC02FD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48" y="1809924"/>
            <a:ext cx="6096000" cy="10742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333A154-684A-451C-9CBB-03515122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222" y="1346164"/>
            <a:ext cx="1125100" cy="152290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B74B7C9-3968-4871-A7E3-756E7297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083" y="1560909"/>
            <a:ext cx="988386" cy="130815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D98863-939E-4ADC-9A73-01FB343C4F51}"/>
              </a:ext>
            </a:extLst>
          </p:cNvPr>
          <p:cNvSpPr/>
          <p:nvPr/>
        </p:nvSpPr>
        <p:spPr>
          <a:xfrm>
            <a:off x="7088698" y="1809923"/>
            <a:ext cx="799750" cy="1074296"/>
          </a:xfrm>
          <a:prstGeom prst="rect">
            <a:avLst/>
          </a:prstGeom>
          <a:noFill/>
          <a:ln>
            <a:solidFill>
              <a:srgbClr val="C4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4EF9F-F11E-4D5A-B6A5-66F40D0A9892}"/>
              </a:ext>
            </a:extLst>
          </p:cNvPr>
          <p:cNvSpPr/>
          <p:nvPr/>
        </p:nvSpPr>
        <p:spPr>
          <a:xfrm>
            <a:off x="8260222" y="1346163"/>
            <a:ext cx="1125100" cy="1538055"/>
          </a:xfrm>
          <a:prstGeom prst="rect">
            <a:avLst/>
          </a:prstGeom>
          <a:noFill/>
          <a:ln>
            <a:solidFill>
              <a:srgbClr val="C4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C4FF376-E3A8-45D9-8C53-8FC8AA90CDDD}"/>
              </a:ext>
            </a:extLst>
          </p:cNvPr>
          <p:cNvCxnSpPr/>
          <p:nvPr/>
        </p:nvCxnSpPr>
        <p:spPr>
          <a:xfrm>
            <a:off x="7888448" y="2223082"/>
            <a:ext cx="371774" cy="0"/>
          </a:xfrm>
          <a:prstGeom prst="line">
            <a:avLst/>
          </a:prstGeom>
          <a:ln w="28575">
            <a:solidFill>
              <a:srgbClr val="C4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FF8ED90-3344-4CD1-8B3B-DE401E322AB5}"/>
              </a:ext>
            </a:extLst>
          </p:cNvPr>
          <p:cNvSpPr txBox="1"/>
          <p:nvPr/>
        </p:nvSpPr>
        <p:spPr>
          <a:xfrm>
            <a:off x="2908185" y="210890"/>
            <a:ext cx="7435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Partitionnement en 2 temps, pour une segmentation plus fine</a:t>
            </a:r>
            <a:endParaRPr lang="fr-FR" sz="2000" dirty="0">
              <a:highlight>
                <a:srgbClr val="F2F2F0"/>
              </a:highlight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43BE64-E136-414E-9A9A-056346461059}"/>
              </a:ext>
            </a:extLst>
          </p:cNvPr>
          <p:cNvSpPr/>
          <p:nvPr/>
        </p:nvSpPr>
        <p:spPr>
          <a:xfrm>
            <a:off x="1822543" y="880281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52873EB-BE2C-4ABF-BF2B-5770B4C6D6A5}"/>
              </a:ext>
            </a:extLst>
          </p:cNvPr>
          <p:cNvSpPr txBox="1"/>
          <p:nvPr/>
        </p:nvSpPr>
        <p:spPr>
          <a:xfrm>
            <a:off x="1885504" y="876206"/>
            <a:ext cx="711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sz="2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CDC29B-A360-407B-9001-846BFD3C73EC}"/>
              </a:ext>
            </a:extLst>
          </p:cNvPr>
          <p:cNvSpPr/>
          <p:nvPr/>
        </p:nvSpPr>
        <p:spPr>
          <a:xfrm>
            <a:off x="2707521" y="920594"/>
            <a:ext cx="2558642" cy="42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85AC13-E13E-460E-8CE0-586A87B99035}"/>
              </a:ext>
            </a:extLst>
          </p:cNvPr>
          <p:cNvSpPr txBox="1"/>
          <p:nvPr/>
        </p:nvSpPr>
        <p:spPr>
          <a:xfrm>
            <a:off x="2806678" y="923101"/>
            <a:ext cx="2476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RFM</a:t>
            </a:r>
            <a:endParaRPr lang="fr-FR" sz="2000" b="1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A0B54015-A151-4CFD-BBE7-F7A5DB906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116"/>
          <a:stretch/>
        </p:blipFill>
        <p:spPr>
          <a:xfrm>
            <a:off x="2290195" y="3562008"/>
            <a:ext cx="988386" cy="43017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832E0FA-5CEA-4E4F-B17A-7BC3087E6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88" b="29799"/>
          <a:stretch/>
        </p:blipFill>
        <p:spPr>
          <a:xfrm>
            <a:off x="5055128" y="3541840"/>
            <a:ext cx="988386" cy="46978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6DE2388-B7EF-4307-A11C-E49765681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26"/>
          <a:stretch/>
        </p:blipFill>
        <p:spPr>
          <a:xfrm>
            <a:off x="8254323" y="3527075"/>
            <a:ext cx="988386" cy="420880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E43EC39-1FDA-428B-8CAB-5AA58F8CC4DC}"/>
              </a:ext>
            </a:extLst>
          </p:cNvPr>
          <p:cNvSpPr txBox="1"/>
          <p:nvPr/>
        </p:nvSpPr>
        <p:spPr>
          <a:xfrm>
            <a:off x="2356549" y="3010974"/>
            <a:ext cx="851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Partitionnement des clients en 3 segments en fonction de leur note RFM :</a:t>
            </a:r>
            <a:endParaRPr lang="fr-FR" sz="20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B7FBB68-235D-4D65-9AB3-8CF22CF7C9FA}"/>
              </a:ext>
            </a:extLst>
          </p:cNvPr>
          <p:cNvSpPr txBox="1"/>
          <p:nvPr/>
        </p:nvSpPr>
        <p:spPr>
          <a:xfrm>
            <a:off x="3353058" y="3562008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Clients or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C9CA6F-038A-4EED-815C-E32F98DFA40F}"/>
              </a:ext>
            </a:extLst>
          </p:cNvPr>
          <p:cNvSpPr txBox="1"/>
          <p:nvPr/>
        </p:nvSpPr>
        <p:spPr>
          <a:xfrm>
            <a:off x="6122278" y="3546031"/>
            <a:ext cx="165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Clients argent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097DDEF-39D9-4DBD-AF78-82D926E7DA41}"/>
              </a:ext>
            </a:extLst>
          </p:cNvPr>
          <p:cNvSpPr txBox="1"/>
          <p:nvPr/>
        </p:nvSpPr>
        <p:spPr>
          <a:xfrm>
            <a:off x="9343345" y="3529208"/>
            <a:ext cx="186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Clients bronze</a:t>
            </a:r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6ECF5F9-1485-4849-A818-44719A0AB41C}"/>
              </a:ext>
            </a:extLst>
          </p:cNvPr>
          <p:cNvSpPr/>
          <p:nvPr/>
        </p:nvSpPr>
        <p:spPr>
          <a:xfrm>
            <a:off x="1885504" y="4408633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89AA571-3766-4A6A-9EDD-FB5891F3267F}"/>
              </a:ext>
            </a:extLst>
          </p:cNvPr>
          <p:cNvSpPr txBox="1"/>
          <p:nvPr/>
        </p:nvSpPr>
        <p:spPr>
          <a:xfrm>
            <a:off x="1948465" y="4404558"/>
            <a:ext cx="711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sz="2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7204B9-D251-4CF5-A830-F607E5D6EDD2}"/>
              </a:ext>
            </a:extLst>
          </p:cNvPr>
          <p:cNvSpPr/>
          <p:nvPr/>
        </p:nvSpPr>
        <p:spPr>
          <a:xfrm>
            <a:off x="2770481" y="4448946"/>
            <a:ext cx="7094972" cy="42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73910F7-6A38-47E7-A2DF-7F715133925E}"/>
              </a:ext>
            </a:extLst>
          </p:cNvPr>
          <p:cNvSpPr txBox="1"/>
          <p:nvPr/>
        </p:nvSpPr>
        <p:spPr>
          <a:xfrm>
            <a:off x="2869639" y="4451453"/>
            <a:ext cx="6995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k-</a:t>
            </a:r>
            <a:r>
              <a:rPr lang="fr-F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fr-F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k-prototypes sur les segments RFM</a:t>
            </a:r>
            <a:endParaRPr lang="fr-FR" sz="2000" b="1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7176533-D9F4-468F-868D-D6C14DF26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116"/>
          <a:stretch/>
        </p:blipFill>
        <p:spPr>
          <a:xfrm>
            <a:off x="2305459" y="5558916"/>
            <a:ext cx="988386" cy="430176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2FEC396D-1107-4E6A-BDE4-8F1C59F23572}"/>
              </a:ext>
            </a:extLst>
          </p:cNvPr>
          <p:cNvSpPr txBox="1"/>
          <p:nvPr/>
        </p:nvSpPr>
        <p:spPr>
          <a:xfrm>
            <a:off x="3368322" y="5558916"/>
            <a:ext cx="118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2F2F0"/>
                </a:highlight>
              </a:rPr>
              <a:t>Clients or</a:t>
            </a:r>
            <a:endParaRPr lang="fr-FR" dirty="0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A556D2DE-B99D-4228-855D-D6D1DE1E1311}"/>
              </a:ext>
            </a:extLst>
          </p:cNvPr>
          <p:cNvSpPr/>
          <p:nvPr/>
        </p:nvSpPr>
        <p:spPr>
          <a:xfrm>
            <a:off x="4647501" y="5653748"/>
            <a:ext cx="469783" cy="2405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016DBA1-FC77-49D0-82E3-1AC719677314}"/>
              </a:ext>
            </a:extLst>
          </p:cNvPr>
          <p:cNvSpPr txBox="1"/>
          <p:nvPr/>
        </p:nvSpPr>
        <p:spPr>
          <a:xfrm>
            <a:off x="5207324" y="5589338"/>
            <a:ext cx="2881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k-prototypes </a:t>
            </a:r>
            <a:endParaRPr lang="fr-FR" dirty="0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A4D0C0F0-218E-4E4E-A2D7-CBD6D2847187}"/>
              </a:ext>
            </a:extLst>
          </p:cNvPr>
          <p:cNvSpPr/>
          <p:nvPr/>
        </p:nvSpPr>
        <p:spPr>
          <a:xfrm>
            <a:off x="8088663" y="5653748"/>
            <a:ext cx="469783" cy="2405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285475-3705-4EC2-BB09-E0AA47511CD3}"/>
              </a:ext>
            </a:extLst>
          </p:cNvPr>
          <p:cNvSpPr txBox="1"/>
          <p:nvPr/>
        </p:nvSpPr>
        <p:spPr>
          <a:xfrm>
            <a:off x="8649145" y="5577964"/>
            <a:ext cx="286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plus fine 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29F0C9B-6A6A-4C00-94B7-097EEEE0E2C8}"/>
              </a:ext>
            </a:extLst>
          </p:cNvPr>
          <p:cNvSpPr txBox="1"/>
          <p:nvPr/>
        </p:nvSpPr>
        <p:spPr>
          <a:xfrm>
            <a:off x="7684316" y="6114832"/>
            <a:ext cx="3939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(interprétation clusters en annexe,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55 , 56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2520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C4911-61A3-458F-8B73-1C8F1228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3375" y="6344744"/>
            <a:ext cx="503634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0563D7B-0ED0-40E3-862D-B1B6F81E7FF2}"/>
              </a:ext>
            </a:extLst>
          </p:cNvPr>
          <p:cNvSpPr txBox="1"/>
          <p:nvPr/>
        </p:nvSpPr>
        <p:spPr>
          <a:xfrm>
            <a:off x="3375228" y="2721495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3732458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rganigramme : Procédé 96">
            <a:extLst>
              <a:ext uri="{FF2B5EF4-FFF2-40B4-BE49-F238E27FC236}">
                <a16:creationId xmlns:a16="http://schemas.microsoft.com/office/drawing/2014/main" id="{A059151C-B4E0-4EC7-A45B-B711E40E9C18}"/>
              </a:ext>
            </a:extLst>
          </p:cNvPr>
          <p:cNvSpPr/>
          <p:nvPr/>
        </p:nvSpPr>
        <p:spPr>
          <a:xfrm>
            <a:off x="1098958" y="2810312"/>
            <a:ext cx="2822603" cy="3103927"/>
          </a:xfrm>
          <a:prstGeom prst="flowChartProcess">
            <a:avLst/>
          </a:prstGeom>
          <a:solidFill>
            <a:srgbClr val="F9F9F9"/>
          </a:solidFill>
          <a:ln w="38100" cap="flat" cmpd="dbl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5C33A91-6512-4E55-8E21-C7DF2C235691}"/>
              </a:ext>
            </a:extLst>
          </p:cNvPr>
          <p:cNvSpPr/>
          <p:nvPr/>
        </p:nvSpPr>
        <p:spPr>
          <a:xfrm>
            <a:off x="930025" y="168240"/>
            <a:ext cx="1726973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BFD6B5D-E9B2-421C-82E4-4417865C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21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AAF2CDF-5CE4-4F68-AC19-3D2BDA3EA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21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238A1E93-2E2B-413B-B194-AF999836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1416"/>
            <a:ext cx="361150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F7170D38-C2CC-4E06-B04B-AF1EE974FDFD}"/>
              </a:ext>
            </a:extLst>
          </p:cNvPr>
          <p:cNvGrpSpPr/>
          <p:nvPr/>
        </p:nvGrpSpPr>
        <p:grpSpPr>
          <a:xfrm>
            <a:off x="2991905" y="53106"/>
            <a:ext cx="8938454" cy="6787742"/>
            <a:chOff x="2148222" y="6137"/>
            <a:chExt cx="8938454" cy="6787742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597B037E-0E24-44F5-881F-2651CCDA58FD}"/>
                </a:ext>
              </a:extLst>
            </p:cNvPr>
            <p:cNvSpPr/>
            <p:nvPr/>
          </p:nvSpPr>
          <p:spPr>
            <a:xfrm>
              <a:off x="6154738" y="2468486"/>
              <a:ext cx="2585447" cy="2475437"/>
            </a:xfrm>
            <a:prstGeom prst="ellipse">
              <a:avLst/>
            </a:prstGeom>
            <a:solidFill>
              <a:srgbClr val="836C9F">
                <a:alpha val="25098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9" name="Graphique 38" descr="Base de données">
              <a:extLst>
                <a:ext uri="{FF2B5EF4-FFF2-40B4-BE49-F238E27FC236}">
                  <a16:creationId xmlns:a16="http://schemas.microsoft.com/office/drawing/2014/main" id="{3E4D6B2D-DEC5-40B4-AD1C-83BA97A2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4422" y="382902"/>
              <a:ext cx="914400" cy="91440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9D3C4E02-C207-44B9-AD0A-A3652C6D82A1}"/>
                </a:ext>
              </a:extLst>
            </p:cNvPr>
            <p:cNvSpPr txBox="1"/>
            <p:nvPr/>
          </p:nvSpPr>
          <p:spPr>
            <a:xfrm>
              <a:off x="2353099" y="1192436"/>
              <a:ext cx="1301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seller</a:t>
              </a:r>
            </a:p>
          </p:txBody>
        </p:sp>
        <p:sp>
          <p:nvSpPr>
            <p:cNvPr id="41" name="Flèche : double flèche horizontale 40">
              <a:extLst>
                <a:ext uri="{FF2B5EF4-FFF2-40B4-BE49-F238E27FC236}">
                  <a16:creationId xmlns:a16="http://schemas.microsoft.com/office/drawing/2014/main" id="{6FBB13D7-5741-40B9-BB91-B0836844FBB0}"/>
                </a:ext>
              </a:extLst>
            </p:cNvPr>
            <p:cNvSpPr/>
            <p:nvPr/>
          </p:nvSpPr>
          <p:spPr>
            <a:xfrm>
              <a:off x="3259959" y="823537"/>
              <a:ext cx="720000" cy="177030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7837A72-6968-4414-9B25-452682A21288}"/>
                </a:ext>
              </a:extLst>
            </p:cNvPr>
            <p:cNvSpPr txBox="1"/>
            <p:nvPr/>
          </p:nvSpPr>
          <p:spPr>
            <a:xfrm>
              <a:off x="3195462" y="488516"/>
              <a:ext cx="13906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i="1" dirty="0" err="1">
                  <a:solidFill>
                    <a:srgbClr val="000000"/>
                  </a:solidFill>
                  <a:effectLst/>
                  <a:latin typeface="Helvetica Neue"/>
                </a:rPr>
                <a:t>seller_id</a:t>
              </a:r>
              <a:endParaRPr lang="fr-FR" sz="1400" i="1" dirty="0"/>
            </a:p>
          </p:txBody>
        </p:sp>
        <p:sp>
          <p:nvSpPr>
            <p:cNvPr id="46" name="Organigramme : Procédé 45">
              <a:extLst>
                <a:ext uri="{FF2B5EF4-FFF2-40B4-BE49-F238E27FC236}">
                  <a16:creationId xmlns:a16="http://schemas.microsoft.com/office/drawing/2014/main" id="{A945313C-E3AA-4B36-BC65-F2024C1D461C}"/>
                </a:ext>
              </a:extLst>
            </p:cNvPr>
            <p:cNvSpPr/>
            <p:nvPr/>
          </p:nvSpPr>
          <p:spPr>
            <a:xfrm>
              <a:off x="2148222" y="184443"/>
              <a:ext cx="2010656" cy="1677950"/>
            </a:xfrm>
            <a:prstGeom prst="flowChartProcess">
              <a:avLst/>
            </a:prstGeom>
            <a:solidFill>
              <a:srgbClr val="F2F2F0">
                <a:alpha val="54902"/>
              </a:srgbClr>
            </a:solidFill>
            <a:ln>
              <a:solidFill>
                <a:srgbClr val="F2F2F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1" name="Graphique 10" descr="Base de données">
              <a:extLst>
                <a:ext uri="{FF2B5EF4-FFF2-40B4-BE49-F238E27FC236}">
                  <a16:creationId xmlns:a16="http://schemas.microsoft.com/office/drawing/2014/main" id="{604B860C-FB22-4536-B06B-63DE51014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22452" y="390596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836E7BC-7D3C-4824-8321-1128BB7F59E5}"/>
                </a:ext>
              </a:extLst>
            </p:cNvPr>
            <p:cNvSpPr txBox="1"/>
            <p:nvPr/>
          </p:nvSpPr>
          <p:spPr>
            <a:xfrm>
              <a:off x="6998652" y="1174176"/>
              <a:ext cx="127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orders</a:t>
              </a:r>
              <a:endParaRPr lang="fr-FR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7B6DB2A-2AFB-4BFA-B733-9629AE313033}"/>
                </a:ext>
              </a:extLst>
            </p:cNvPr>
            <p:cNvSpPr txBox="1"/>
            <p:nvPr/>
          </p:nvSpPr>
          <p:spPr>
            <a:xfrm>
              <a:off x="6200278" y="1944771"/>
              <a:ext cx="11453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customer_id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5" name="Graphique 24" descr="Base de données">
              <a:extLst>
                <a:ext uri="{FF2B5EF4-FFF2-40B4-BE49-F238E27FC236}">
                  <a16:creationId xmlns:a16="http://schemas.microsoft.com/office/drawing/2014/main" id="{6148A0CD-F335-4F05-887F-F0606A70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3359" y="374834"/>
              <a:ext cx="914400" cy="914400"/>
            </a:xfrm>
            <a:prstGeom prst="rect">
              <a:avLst/>
            </a:prstGeom>
          </p:spPr>
        </p:pic>
        <p:pic>
          <p:nvPicPr>
            <p:cNvPr id="27" name="Graphique 26" descr="Base de données">
              <a:extLst>
                <a:ext uri="{FF2B5EF4-FFF2-40B4-BE49-F238E27FC236}">
                  <a16:creationId xmlns:a16="http://schemas.microsoft.com/office/drawing/2014/main" id="{DD4D9350-E8D6-462F-AF80-18A819CD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91545" y="372518"/>
              <a:ext cx="914400" cy="914400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A9BD561-07A2-4E16-9491-DF1FAA7F9FD5}"/>
                </a:ext>
              </a:extLst>
            </p:cNvPr>
            <p:cNvSpPr txBox="1"/>
            <p:nvPr/>
          </p:nvSpPr>
          <p:spPr>
            <a:xfrm>
              <a:off x="5611370" y="443377"/>
              <a:ext cx="9761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order_id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AD488B8-12B0-4B0C-ABED-492FDAD46630}"/>
                </a:ext>
              </a:extLst>
            </p:cNvPr>
            <p:cNvSpPr txBox="1"/>
            <p:nvPr/>
          </p:nvSpPr>
          <p:spPr>
            <a:xfrm>
              <a:off x="8359295" y="456497"/>
              <a:ext cx="894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order_id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5297F1E-E4F2-48AA-BAE8-05446DE66440}"/>
                </a:ext>
              </a:extLst>
            </p:cNvPr>
            <p:cNvSpPr txBox="1"/>
            <p:nvPr/>
          </p:nvSpPr>
          <p:spPr>
            <a:xfrm>
              <a:off x="4246818" y="1189772"/>
              <a:ext cx="1301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items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6639E76-0699-4E47-839A-B0FC0B57193C}"/>
                </a:ext>
              </a:extLst>
            </p:cNvPr>
            <p:cNvSpPr txBox="1"/>
            <p:nvPr/>
          </p:nvSpPr>
          <p:spPr>
            <a:xfrm>
              <a:off x="9624905" y="1177425"/>
              <a:ext cx="127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payments</a:t>
              </a:r>
              <a:endParaRPr lang="fr-FR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D63FCAC-0D57-47D4-9FE5-4EFD2FDFAAB1}"/>
                </a:ext>
              </a:extLst>
            </p:cNvPr>
            <p:cNvSpPr txBox="1"/>
            <p:nvPr/>
          </p:nvSpPr>
          <p:spPr>
            <a:xfrm>
              <a:off x="7179627" y="41952"/>
              <a:ext cx="54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0EEA887-0921-4E44-821F-92FAAD42FF3C}"/>
                </a:ext>
              </a:extLst>
            </p:cNvPr>
            <p:cNvSpPr txBox="1"/>
            <p:nvPr/>
          </p:nvSpPr>
          <p:spPr>
            <a:xfrm>
              <a:off x="4429019" y="6137"/>
              <a:ext cx="54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</a:p>
          </p:txBody>
        </p:sp>
        <p:pic>
          <p:nvPicPr>
            <p:cNvPr id="47" name="Graphique 46" descr="Base de données">
              <a:extLst>
                <a:ext uri="{FF2B5EF4-FFF2-40B4-BE49-F238E27FC236}">
                  <a16:creationId xmlns:a16="http://schemas.microsoft.com/office/drawing/2014/main" id="{89F886C6-CE29-4C28-93D8-A2DC033F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08300" y="2984280"/>
              <a:ext cx="914400" cy="91440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9EC9717-3BEE-45E4-B915-8AF1358AFBC1}"/>
                </a:ext>
              </a:extLst>
            </p:cNvPr>
            <p:cNvSpPr txBox="1"/>
            <p:nvPr/>
          </p:nvSpPr>
          <p:spPr>
            <a:xfrm>
              <a:off x="4154514" y="3810545"/>
              <a:ext cx="127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rgbClr val="5BA96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products</a:t>
              </a:r>
              <a:endParaRPr lang="fr-FR" dirty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9" name="Flèche : double flèche verticale 48">
              <a:extLst>
                <a:ext uri="{FF2B5EF4-FFF2-40B4-BE49-F238E27FC236}">
                  <a16:creationId xmlns:a16="http://schemas.microsoft.com/office/drawing/2014/main" id="{481012F0-D025-4BF2-BD23-015CC3A425E1}"/>
                </a:ext>
              </a:extLst>
            </p:cNvPr>
            <p:cNvSpPr/>
            <p:nvPr/>
          </p:nvSpPr>
          <p:spPr>
            <a:xfrm>
              <a:off x="4545509" y="1787992"/>
              <a:ext cx="180963" cy="720000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2ABACB8-16E2-4E99-9AFA-74AB0B9BA7A6}"/>
                </a:ext>
              </a:extLst>
            </p:cNvPr>
            <p:cNvSpPr txBox="1"/>
            <p:nvPr/>
          </p:nvSpPr>
          <p:spPr>
            <a:xfrm>
              <a:off x="3575442" y="1995444"/>
              <a:ext cx="10895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product_id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2386C2D-E8D2-4692-8A36-6CA80B6C674E}"/>
                </a:ext>
              </a:extLst>
            </p:cNvPr>
            <p:cNvSpPr txBox="1"/>
            <p:nvPr/>
          </p:nvSpPr>
          <p:spPr>
            <a:xfrm>
              <a:off x="4460543" y="2568436"/>
              <a:ext cx="581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C7151C8F-1FE7-46CE-ADDE-629E65E1EBB6}"/>
                </a:ext>
              </a:extLst>
            </p:cNvPr>
            <p:cNvSpPr txBox="1"/>
            <p:nvPr/>
          </p:nvSpPr>
          <p:spPr>
            <a:xfrm>
              <a:off x="4103363" y="1483884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(112650,7)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CF7894A-F007-42D5-886A-D5AE18E38EE8}"/>
                </a:ext>
              </a:extLst>
            </p:cNvPr>
            <p:cNvSpPr txBox="1"/>
            <p:nvPr/>
          </p:nvSpPr>
          <p:spPr>
            <a:xfrm>
              <a:off x="9948846" y="17363"/>
              <a:ext cx="54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5</a:t>
              </a:r>
            </a:p>
          </p:txBody>
        </p:sp>
        <p:pic>
          <p:nvPicPr>
            <p:cNvPr id="54" name="Graphique 53" descr="Base de données">
              <a:extLst>
                <a:ext uri="{FF2B5EF4-FFF2-40B4-BE49-F238E27FC236}">
                  <a16:creationId xmlns:a16="http://schemas.microsoft.com/office/drawing/2014/main" id="{0BA74F02-AF6D-4AD7-A8D1-4C8028A9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2223" y="2945848"/>
              <a:ext cx="914400" cy="914400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B73DF00-081E-4429-BFBD-1088ED78D26B}"/>
                </a:ext>
              </a:extLst>
            </p:cNvPr>
            <p:cNvSpPr txBox="1"/>
            <p:nvPr/>
          </p:nvSpPr>
          <p:spPr>
            <a:xfrm>
              <a:off x="9810326" y="3787928"/>
              <a:ext cx="127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reviews</a:t>
              </a:r>
              <a:endParaRPr lang="fr-FR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4CA7CD7-771D-4E9D-95B3-B9CBE6F0BD35}"/>
                </a:ext>
              </a:extLst>
            </p:cNvPr>
            <p:cNvSpPr txBox="1"/>
            <p:nvPr/>
          </p:nvSpPr>
          <p:spPr>
            <a:xfrm>
              <a:off x="9261315" y="1960123"/>
              <a:ext cx="10980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order_id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7B8EC18F-A7ED-494A-9ED6-8B577F65A8CE}"/>
                </a:ext>
              </a:extLst>
            </p:cNvPr>
            <p:cNvSpPr txBox="1"/>
            <p:nvPr/>
          </p:nvSpPr>
          <p:spPr>
            <a:xfrm>
              <a:off x="10024920" y="2484211"/>
              <a:ext cx="581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</a:p>
          </p:txBody>
        </p:sp>
        <p:pic>
          <p:nvPicPr>
            <p:cNvPr id="60" name="Graphique 59" descr="Base de données">
              <a:extLst>
                <a:ext uri="{FF2B5EF4-FFF2-40B4-BE49-F238E27FC236}">
                  <a16:creationId xmlns:a16="http://schemas.microsoft.com/office/drawing/2014/main" id="{533E334F-361D-4F07-B6C2-57B75B92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12933" y="5411701"/>
              <a:ext cx="914400" cy="914400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E3503DF-8F64-4E7F-976C-36D6C01D459B}"/>
                </a:ext>
              </a:extLst>
            </p:cNvPr>
            <p:cNvSpPr txBox="1"/>
            <p:nvPr/>
          </p:nvSpPr>
          <p:spPr>
            <a:xfrm>
              <a:off x="6875787" y="6189146"/>
              <a:ext cx="15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geolocation</a:t>
              </a:r>
              <a:endParaRPr lang="fr-FR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61A2584-5F89-493C-A292-B15C919F0839}"/>
                </a:ext>
              </a:extLst>
            </p:cNvPr>
            <p:cNvSpPr txBox="1"/>
            <p:nvPr/>
          </p:nvSpPr>
          <p:spPr>
            <a:xfrm>
              <a:off x="6036737" y="4953423"/>
              <a:ext cx="17763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elvetica Neue"/>
                </a:rPr>
                <a:t>zip_code_prefix</a:t>
              </a:r>
              <a:endParaRPr lang="fr-FR" sz="12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4631EBD-1E99-4220-90A3-F64AB10D938A}"/>
                </a:ext>
              </a:extLst>
            </p:cNvPr>
            <p:cNvSpPr txBox="1"/>
            <p:nvPr/>
          </p:nvSpPr>
          <p:spPr>
            <a:xfrm>
              <a:off x="7270102" y="5080279"/>
              <a:ext cx="581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7</a:t>
              </a:r>
            </a:p>
          </p:txBody>
        </p:sp>
        <p:sp>
          <p:nvSpPr>
            <p:cNvPr id="65" name="Flèche : double flèche horizontale 64">
              <a:extLst>
                <a:ext uri="{FF2B5EF4-FFF2-40B4-BE49-F238E27FC236}">
                  <a16:creationId xmlns:a16="http://schemas.microsoft.com/office/drawing/2014/main" id="{BF40A623-57CB-478C-B858-67A7F92E13AF}"/>
                </a:ext>
              </a:extLst>
            </p:cNvPr>
            <p:cNvSpPr/>
            <p:nvPr/>
          </p:nvSpPr>
          <p:spPr>
            <a:xfrm>
              <a:off x="5628645" y="809017"/>
              <a:ext cx="720000" cy="177030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Flèche : double flèche horizontale 65">
              <a:extLst>
                <a:ext uri="{FF2B5EF4-FFF2-40B4-BE49-F238E27FC236}">
                  <a16:creationId xmlns:a16="http://schemas.microsoft.com/office/drawing/2014/main" id="{23DBA443-EE33-4F16-996F-37EDF706AEE0}"/>
                </a:ext>
              </a:extLst>
            </p:cNvPr>
            <p:cNvSpPr/>
            <p:nvPr/>
          </p:nvSpPr>
          <p:spPr>
            <a:xfrm>
              <a:off x="8410659" y="797522"/>
              <a:ext cx="720000" cy="177030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Flèche : double flèche verticale 66">
              <a:extLst>
                <a:ext uri="{FF2B5EF4-FFF2-40B4-BE49-F238E27FC236}">
                  <a16:creationId xmlns:a16="http://schemas.microsoft.com/office/drawing/2014/main" id="{A371AD5D-02B9-4E89-BE43-5C6214806F55}"/>
                </a:ext>
              </a:extLst>
            </p:cNvPr>
            <p:cNvSpPr/>
            <p:nvPr/>
          </p:nvSpPr>
          <p:spPr>
            <a:xfrm>
              <a:off x="7356981" y="1738623"/>
              <a:ext cx="180963" cy="720000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Flèche : double flèche verticale 67">
              <a:extLst>
                <a:ext uri="{FF2B5EF4-FFF2-40B4-BE49-F238E27FC236}">
                  <a16:creationId xmlns:a16="http://schemas.microsoft.com/office/drawing/2014/main" id="{3B108FF3-C2DE-4F4B-BAC4-2E9EE7F0F274}"/>
                </a:ext>
              </a:extLst>
            </p:cNvPr>
            <p:cNvSpPr/>
            <p:nvPr/>
          </p:nvSpPr>
          <p:spPr>
            <a:xfrm>
              <a:off x="10121106" y="1769385"/>
              <a:ext cx="180963" cy="720000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Flèche : double flèche verticale 70">
              <a:extLst>
                <a:ext uri="{FF2B5EF4-FFF2-40B4-BE49-F238E27FC236}">
                  <a16:creationId xmlns:a16="http://schemas.microsoft.com/office/drawing/2014/main" id="{45E9CC40-F431-4B32-8CC8-07F947BA4A93}"/>
                </a:ext>
              </a:extLst>
            </p:cNvPr>
            <p:cNvSpPr/>
            <p:nvPr/>
          </p:nvSpPr>
          <p:spPr>
            <a:xfrm>
              <a:off x="7379652" y="4381939"/>
              <a:ext cx="180963" cy="720000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Graphique 4" descr="Base de données">
              <a:extLst>
                <a:ext uri="{FF2B5EF4-FFF2-40B4-BE49-F238E27FC236}">
                  <a16:creationId xmlns:a16="http://schemas.microsoft.com/office/drawing/2014/main" id="{EE16706D-4989-4584-846C-11FC03E76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90263" y="2978578"/>
              <a:ext cx="914400" cy="914400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A7ABFCC-8715-4DCD-8980-9F14E0241067}"/>
                </a:ext>
              </a:extLst>
            </p:cNvPr>
            <p:cNvSpPr txBox="1"/>
            <p:nvPr/>
          </p:nvSpPr>
          <p:spPr>
            <a:xfrm>
              <a:off x="7247438" y="2534421"/>
              <a:ext cx="581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A9E4E68-0A20-43F7-A161-8906A3DD0965}"/>
                </a:ext>
              </a:extLst>
            </p:cNvPr>
            <p:cNvSpPr txBox="1"/>
            <p:nvPr/>
          </p:nvSpPr>
          <p:spPr>
            <a:xfrm>
              <a:off x="6875787" y="3836692"/>
              <a:ext cx="1276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customers</a:t>
              </a:r>
              <a:endPara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029E9AD4-BF69-48B1-8715-55A19A1E852B}"/>
                </a:ext>
              </a:extLst>
            </p:cNvPr>
            <p:cNvSpPr txBox="1"/>
            <p:nvPr/>
          </p:nvSpPr>
          <p:spPr>
            <a:xfrm>
              <a:off x="6944341" y="1462341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(99441,8)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4E14035E-1A02-4DE0-8E2B-6336644EAB62}"/>
                </a:ext>
              </a:extLst>
            </p:cNvPr>
            <p:cNvSpPr txBox="1"/>
            <p:nvPr/>
          </p:nvSpPr>
          <p:spPr>
            <a:xfrm>
              <a:off x="9689133" y="1485537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(103886,5)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2F0C2601-D784-4AF0-AEE6-319DB54E7F40}"/>
                </a:ext>
              </a:extLst>
            </p:cNvPr>
            <p:cNvSpPr txBox="1"/>
            <p:nvPr/>
          </p:nvSpPr>
          <p:spPr>
            <a:xfrm>
              <a:off x="9753058" y="4120329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(100000,7)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5978BB24-16B0-46F8-9B70-B0E314EE35E0}"/>
                </a:ext>
              </a:extLst>
            </p:cNvPr>
            <p:cNvSpPr txBox="1"/>
            <p:nvPr/>
          </p:nvSpPr>
          <p:spPr>
            <a:xfrm>
              <a:off x="4199086" y="4115286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(32951,9)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6B336CA2-661A-4AAF-A092-3F7A69F61A83}"/>
                </a:ext>
              </a:extLst>
            </p:cNvPr>
            <p:cNvSpPr txBox="1"/>
            <p:nvPr/>
          </p:nvSpPr>
          <p:spPr>
            <a:xfrm>
              <a:off x="6929780" y="6532269"/>
              <a:ext cx="121632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(1000163,5)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5E982204-5BAB-4450-804A-F93C712F0299}"/>
                </a:ext>
              </a:extLst>
            </p:cNvPr>
            <p:cNvSpPr txBox="1"/>
            <p:nvPr/>
          </p:nvSpPr>
          <p:spPr>
            <a:xfrm>
              <a:off x="7027774" y="4131122"/>
              <a:ext cx="118720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altLang="fr-F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(99441,8)</a:t>
              </a:r>
            </a:p>
          </p:txBody>
        </p:sp>
      </p:grpSp>
      <p:sp>
        <p:nvSpPr>
          <p:cNvPr id="84" name="ZoneTexte 83">
            <a:extLst>
              <a:ext uri="{FF2B5EF4-FFF2-40B4-BE49-F238E27FC236}">
                <a16:creationId xmlns:a16="http://schemas.microsoft.com/office/drawing/2014/main" id="{AF1E9571-59D7-4188-A61F-096F4CBFB5E1}"/>
              </a:ext>
            </a:extLst>
          </p:cNvPr>
          <p:cNvSpPr txBox="1"/>
          <p:nvPr/>
        </p:nvSpPr>
        <p:spPr>
          <a:xfrm>
            <a:off x="901765" y="132151"/>
            <a:ext cx="17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Assemblage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2E2C3B64-0E12-4500-9EA3-72FCA7870510}"/>
              </a:ext>
            </a:extLst>
          </p:cNvPr>
          <p:cNvGrpSpPr/>
          <p:nvPr/>
        </p:nvGrpSpPr>
        <p:grpSpPr>
          <a:xfrm>
            <a:off x="1269093" y="3426105"/>
            <a:ext cx="2768176" cy="1460542"/>
            <a:chOff x="646295" y="3427078"/>
            <a:chExt cx="2768176" cy="1460542"/>
          </a:xfrm>
        </p:grpSpPr>
        <p:pic>
          <p:nvPicPr>
            <p:cNvPr id="86" name="Graphique 85" descr="Base de données">
              <a:extLst>
                <a:ext uri="{FF2B5EF4-FFF2-40B4-BE49-F238E27FC236}">
                  <a16:creationId xmlns:a16="http://schemas.microsoft.com/office/drawing/2014/main" id="{E3935B9E-9589-4975-9F31-CA325B72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85271" y="3427078"/>
              <a:ext cx="592527" cy="592527"/>
            </a:xfrm>
            <a:prstGeom prst="rect">
              <a:avLst/>
            </a:prstGeom>
          </p:spPr>
        </p:pic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AA2AF6B8-0508-438A-8EA6-E984CFE47973}"/>
                </a:ext>
              </a:extLst>
            </p:cNvPr>
            <p:cNvSpPr txBox="1"/>
            <p:nvPr/>
          </p:nvSpPr>
          <p:spPr>
            <a:xfrm>
              <a:off x="1532834" y="3542686"/>
              <a:ext cx="1881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Jeu de données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A40FA041-AD4E-4D78-AAFD-216B71ADD808}"/>
                </a:ext>
              </a:extLst>
            </p:cNvPr>
            <p:cNvSpPr txBox="1"/>
            <p:nvPr/>
          </p:nvSpPr>
          <p:spPr>
            <a:xfrm>
              <a:off x="1085271" y="4008856"/>
              <a:ext cx="810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Nom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63706C23-E656-4BC7-8ADA-75107994E5CA}"/>
                </a:ext>
              </a:extLst>
            </p:cNvPr>
            <p:cNvSpPr txBox="1"/>
            <p:nvPr/>
          </p:nvSpPr>
          <p:spPr>
            <a:xfrm>
              <a:off x="646295" y="4579843"/>
              <a:ext cx="1590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(lignes, colonnes)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4E276C68-8320-4A78-8664-AB140EF81BF8}"/>
                </a:ext>
              </a:extLst>
            </p:cNvPr>
            <p:cNvSpPr txBox="1"/>
            <p:nvPr/>
          </p:nvSpPr>
          <p:spPr>
            <a:xfrm>
              <a:off x="1053637" y="4348350"/>
              <a:ext cx="810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Taille</a:t>
              </a:r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0BD84200-4DE6-4EF4-83AE-42C7BBA5592F}"/>
              </a:ext>
            </a:extLst>
          </p:cNvPr>
          <p:cNvSpPr txBox="1"/>
          <p:nvPr/>
        </p:nvSpPr>
        <p:spPr>
          <a:xfrm>
            <a:off x="1264874" y="4995188"/>
            <a:ext cx="58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F6F370-9FE3-454D-BDF7-8641BFF355A9}"/>
              </a:ext>
            </a:extLst>
          </p:cNvPr>
          <p:cNvSpPr txBox="1"/>
          <p:nvPr/>
        </p:nvSpPr>
        <p:spPr>
          <a:xfrm>
            <a:off x="1520997" y="5025966"/>
            <a:ext cx="215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Ordre d’assemblage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F9AC7AA8-F02D-4958-BA1C-E11BD2810958}"/>
              </a:ext>
            </a:extLst>
          </p:cNvPr>
          <p:cNvSpPr txBox="1"/>
          <p:nvPr/>
        </p:nvSpPr>
        <p:spPr>
          <a:xfrm>
            <a:off x="1264874" y="5481259"/>
            <a:ext cx="1089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1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/>
              </a:rPr>
              <a:t>product_id</a:t>
            </a:r>
            <a:endParaRPr lang="fr-FR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35206846-47FC-46F0-AE4A-36BF08709E76}"/>
              </a:ext>
            </a:extLst>
          </p:cNvPr>
          <p:cNvSpPr txBox="1"/>
          <p:nvPr/>
        </p:nvSpPr>
        <p:spPr>
          <a:xfrm>
            <a:off x="2113389" y="5449276"/>
            <a:ext cx="167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Colonne jointure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9EB57917-C5CD-4D08-B681-934A4FE0C748}"/>
              </a:ext>
            </a:extLst>
          </p:cNvPr>
          <p:cNvSpPr txBox="1"/>
          <p:nvPr/>
        </p:nvSpPr>
        <p:spPr>
          <a:xfrm>
            <a:off x="1961720" y="2896716"/>
            <a:ext cx="188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highlight>
                  <a:srgbClr val="DCDCDC"/>
                </a:highlight>
              </a:rPr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960697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>
            <a:extLst>
              <a:ext uri="{FF2B5EF4-FFF2-40B4-BE49-F238E27FC236}">
                <a16:creationId xmlns:a16="http://schemas.microsoft.com/office/drawing/2014/main" id="{6C64FB13-6A09-4BC1-9C85-37B2D9A2E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4" y="304736"/>
            <a:ext cx="2000250" cy="6178614"/>
          </a:xfrm>
          <a:prstGeom prst="rect">
            <a:avLst/>
          </a:prstGeom>
          <a:solidFill>
            <a:srgbClr val="F2F2F0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perfumery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'art’,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sports_leisure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'baby’,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housewares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musical_instruments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cool_stuff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furniture_decor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home_appliances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bed_bath_table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construction_tools_safety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computers_accessories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health_beauty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luggage_accessories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garden_tools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office_furniture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'auto’,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electronics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fashion_shoes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telephony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stationery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fashion_bags_accessories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'computers’,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home_construction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watches_gifts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construction_tools_construction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pet_shop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small_appliances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agro_industry_and_commerce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furniture_living_room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signaling_and_security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air_conditioning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consoles_games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books_general_interest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costruction_tools_tools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fashion_underwear_beach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fashion_male_clothing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kitchen_dining_laundry_garden_furniture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industry_commerce_and_business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fixed_telephony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construction_tools_lights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books_technical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'home_appliances_2’,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party_supplies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'drinks’,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market_place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la_cuisine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costruction_tools_garden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fashio_female_clothing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home_confort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'audio’,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food_drink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'music’,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food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tablets_printing_image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books_imported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small_appliances_home_oven_and_coffee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fashion_sport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christmas_supplies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fashion_childrens_clothes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dvds_blu_ray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arts_and_craftmanship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pc_gamer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furniture_bedroom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cine_photo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diapers_and_hygiene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'home_comfort_2',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cookware_and_food_preparers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security_and_services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furniture_mattress_and_upholstery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kumimoji="0" lang="fr-FR" altLang="fr-FR" sz="55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cds_dvds_musicals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55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endParaRPr kumimoji="0" lang="fr-FR" altLang="fr-FR" sz="55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1C21AB-6096-40CD-A45E-F14343D2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4329"/>
            <a:ext cx="410553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28" name="Graphique 27">
            <a:extLst>
              <a:ext uri="{FF2B5EF4-FFF2-40B4-BE49-F238E27FC236}">
                <a16:creationId xmlns:a16="http://schemas.microsoft.com/office/drawing/2014/main" id="{55CA017F-5FF0-4995-B13B-C0D069AF5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399567"/>
              </p:ext>
            </p:extLst>
          </p:nvPr>
        </p:nvGraphicFramePr>
        <p:xfrm>
          <a:off x="2190505" y="40481"/>
          <a:ext cx="9658839" cy="671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ZoneTexte 28">
            <a:extLst>
              <a:ext uri="{FF2B5EF4-FFF2-40B4-BE49-F238E27FC236}">
                <a16:creationId xmlns:a16="http://schemas.microsoft.com/office/drawing/2014/main" id="{1E0D5384-E9CB-4ECF-B27F-FBE49D19EFB6}"/>
              </a:ext>
            </a:extLst>
          </p:cNvPr>
          <p:cNvSpPr txBox="1"/>
          <p:nvPr/>
        </p:nvSpPr>
        <p:spPr>
          <a:xfrm>
            <a:off x="2190505" y="319881"/>
            <a:ext cx="21431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73 catégories</a:t>
            </a:r>
          </a:p>
          <a:p>
            <a:pPr algn="ctr"/>
            <a:r>
              <a:rPr lang="fr-FR" sz="1600" b="1" dirty="0"/>
              <a:t>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A67CCCB-1DC5-4415-9D61-61DCA9DFA473}"/>
              </a:ext>
            </a:extLst>
          </p:cNvPr>
          <p:cNvSpPr txBox="1"/>
          <p:nvPr/>
        </p:nvSpPr>
        <p:spPr>
          <a:xfrm>
            <a:off x="9706222" y="319880"/>
            <a:ext cx="214312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18 catégories 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F0E32BFA-3548-4373-9666-79A8E5E5FAFA}"/>
              </a:ext>
            </a:extLst>
          </p:cNvPr>
          <p:cNvSpPr/>
          <p:nvPr/>
        </p:nvSpPr>
        <p:spPr>
          <a:xfrm>
            <a:off x="2319216" y="135731"/>
            <a:ext cx="9401420" cy="71199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4FB3A33-E1D0-43B2-A7AE-E0B2926317CE}"/>
              </a:ext>
            </a:extLst>
          </p:cNvPr>
          <p:cNvSpPr txBox="1"/>
          <p:nvPr/>
        </p:nvSpPr>
        <p:spPr>
          <a:xfrm>
            <a:off x="1909517" y="798342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 regroupement</a:t>
            </a:r>
            <a:endParaRPr lang="fr-FR" sz="1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0B0682-26AD-4335-B686-B41C49D4A46E}"/>
              </a:ext>
            </a:extLst>
          </p:cNvPr>
          <p:cNvSpPr txBox="1"/>
          <p:nvPr/>
        </p:nvSpPr>
        <p:spPr>
          <a:xfrm>
            <a:off x="9048996" y="853450"/>
            <a:ext cx="3209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après regroupement</a:t>
            </a:r>
            <a:endParaRPr lang="fr-FR" sz="1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96D795A3-3E48-42C6-9434-C1E6FFBF765A}"/>
              </a:ext>
            </a:extLst>
          </p:cNvPr>
          <p:cNvSpPr/>
          <p:nvPr/>
        </p:nvSpPr>
        <p:spPr>
          <a:xfrm>
            <a:off x="1628775" y="171450"/>
            <a:ext cx="478698" cy="65698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297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1A83A0-3023-44F4-B1C8-FCCF2DFC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9821" y="6345056"/>
            <a:ext cx="50972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ABADBACF-2D37-47A6-BF32-4CCD735D6AB3}"/>
              </a:ext>
            </a:extLst>
          </p:cNvPr>
          <p:cNvSpPr/>
          <p:nvPr/>
        </p:nvSpPr>
        <p:spPr>
          <a:xfrm>
            <a:off x="714438" y="0"/>
            <a:ext cx="3158834" cy="6858000"/>
          </a:xfrm>
          <a:prstGeom prst="flowChartProcess">
            <a:avLst/>
          </a:prstGeom>
          <a:solidFill>
            <a:schemeClr val="accent4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2BDD55-9E89-4470-8ED7-281940D9C92D}"/>
              </a:ext>
            </a:extLst>
          </p:cNvPr>
          <p:cNvSpPr txBox="1"/>
          <p:nvPr/>
        </p:nvSpPr>
        <p:spPr>
          <a:xfrm>
            <a:off x="1947011" y="141205"/>
            <a:ext cx="160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RFM</a:t>
            </a:r>
          </a:p>
        </p:txBody>
      </p:sp>
      <p:pic>
        <p:nvPicPr>
          <p:cNvPr id="8" name="Graphique 7" descr="Chronomètre">
            <a:extLst>
              <a:ext uri="{FF2B5EF4-FFF2-40B4-BE49-F238E27FC236}">
                <a16:creationId xmlns:a16="http://schemas.microsoft.com/office/drawing/2014/main" id="{4DEBD47C-8310-4DC1-8F31-3B1465AB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777" y="218750"/>
            <a:ext cx="383148" cy="383148"/>
          </a:xfrm>
          <a:prstGeom prst="rect">
            <a:avLst/>
          </a:prstGeom>
        </p:spPr>
      </p:pic>
      <p:pic>
        <p:nvPicPr>
          <p:cNvPr id="9" name="Graphique 8" descr="Argent">
            <a:extLst>
              <a:ext uri="{FF2B5EF4-FFF2-40B4-BE49-F238E27FC236}">
                <a16:creationId xmlns:a16="http://schemas.microsoft.com/office/drawing/2014/main" id="{3B834B1E-A988-4793-B12F-44F4A8F06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6211" y="140233"/>
            <a:ext cx="461665" cy="4616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72C640-7370-46AB-86AC-B37C087A2F28}"/>
              </a:ext>
            </a:extLst>
          </p:cNvPr>
          <p:cNvSpPr txBox="1"/>
          <p:nvPr/>
        </p:nvSpPr>
        <p:spPr>
          <a:xfrm>
            <a:off x="1012554" y="6006502"/>
            <a:ext cx="2635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u="none" strike="noStrike" baseline="0" dirty="0">
                <a:latin typeface="Arial" panose="020B0604020202020204" pitchFamily="34" charset="0"/>
              </a:rPr>
              <a:t>Montant</a:t>
            </a:r>
            <a:r>
              <a:rPr lang="fr-FR" sz="1600" b="0" i="0" u="none" strike="noStrike" baseline="0" dirty="0">
                <a:latin typeface="Arial" panose="020B0604020202020204" pitchFamily="34" charset="0"/>
              </a:rPr>
              <a:t> total des achats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E2E509-1030-4163-B698-D8036153E872}"/>
              </a:ext>
            </a:extLst>
          </p:cNvPr>
          <p:cNvSpPr txBox="1"/>
          <p:nvPr/>
        </p:nvSpPr>
        <p:spPr>
          <a:xfrm>
            <a:off x="1333449" y="2073174"/>
            <a:ext cx="2480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u="none" strike="noStrike" baseline="0" dirty="0">
                <a:latin typeface="Arial" panose="020B0604020202020204" pitchFamily="34" charset="0"/>
              </a:rPr>
              <a:t>Durée écoulée </a:t>
            </a:r>
            <a:r>
              <a:rPr lang="fr-FR" sz="1600" i="0" u="none" strike="noStrike" baseline="0" dirty="0">
                <a:latin typeface="Arial" panose="020B0604020202020204" pitchFamily="34" charset="0"/>
              </a:rPr>
              <a:t>depuis </a:t>
            </a:r>
          </a:p>
          <a:p>
            <a:r>
              <a:rPr lang="fr-FR" sz="1600" dirty="0">
                <a:latin typeface="Arial" panose="020B0604020202020204" pitchFamily="34" charset="0"/>
              </a:rPr>
              <a:t>  </a:t>
            </a:r>
            <a:r>
              <a:rPr lang="fr-FR" sz="1600" i="0" u="none" strike="noStrike" baseline="0" dirty="0">
                <a:latin typeface="Arial" panose="020B0604020202020204" pitchFamily="34" charset="0"/>
              </a:rPr>
              <a:t>le dernier achat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E527FC-688D-4B14-96C4-EE215AFC74A0}"/>
              </a:ext>
            </a:extLst>
          </p:cNvPr>
          <p:cNvSpPr txBox="1"/>
          <p:nvPr/>
        </p:nvSpPr>
        <p:spPr>
          <a:xfrm>
            <a:off x="1315083" y="4131410"/>
            <a:ext cx="2335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u="none" strike="noStrike" baseline="0" dirty="0">
                <a:latin typeface="Arial" panose="020B0604020202020204" pitchFamily="34" charset="0"/>
              </a:rPr>
              <a:t>Fréquence</a:t>
            </a:r>
            <a:r>
              <a:rPr lang="fr-FR" sz="1600" b="0" i="0" u="none" strike="noStrike" baseline="0" dirty="0">
                <a:latin typeface="Arial" panose="020B0604020202020204" pitchFamily="34" charset="0"/>
              </a:rPr>
              <a:t> d’achats    </a:t>
            </a:r>
          </a:p>
          <a:p>
            <a:r>
              <a:rPr lang="fr-FR" sz="1600" dirty="0">
                <a:latin typeface="Arial" panose="020B0604020202020204" pitchFamily="34" charset="0"/>
              </a:rPr>
              <a:t>  </a:t>
            </a:r>
            <a:r>
              <a:rPr lang="fr-FR" sz="1600" b="0" i="0" u="none" strike="noStrike" baseline="0" dirty="0">
                <a:latin typeface="Arial" panose="020B0604020202020204" pitchFamily="34" charset="0"/>
              </a:rPr>
              <a:t>sur l’historique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C526901-BB13-429C-B5EE-EC8C9346EDD0}"/>
              </a:ext>
            </a:extLst>
          </p:cNvPr>
          <p:cNvSpPr/>
          <p:nvPr/>
        </p:nvSpPr>
        <p:spPr>
          <a:xfrm>
            <a:off x="1952450" y="854784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Graphique 16" descr="Calendrier mensuel">
            <a:extLst>
              <a:ext uri="{FF2B5EF4-FFF2-40B4-BE49-F238E27FC236}">
                <a16:creationId xmlns:a16="http://schemas.microsoft.com/office/drawing/2014/main" id="{4E8152C0-9AAA-4AD2-9216-87FC74EB4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7425" y="1228125"/>
            <a:ext cx="305640" cy="305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22F849-8E1C-4FCC-912E-5280EEA56E5B}"/>
              </a:ext>
            </a:extLst>
          </p:cNvPr>
          <p:cNvSpPr txBox="1"/>
          <p:nvPr/>
        </p:nvSpPr>
        <p:spPr>
          <a:xfrm>
            <a:off x="2140879" y="832544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CF1A18-9980-419B-8C71-147BF29BF11A}"/>
              </a:ext>
            </a:extLst>
          </p:cNvPr>
          <p:cNvSpPr txBox="1"/>
          <p:nvPr/>
        </p:nvSpPr>
        <p:spPr>
          <a:xfrm>
            <a:off x="1819451" y="1601952"/>
            <a:ext cx="18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D84EAE-F231-41E5-A795-715033B439E5}"/>
              </a:ext>
            </a:extLst>
          </p:cNvPr>
          <p:cNvSpPr txBox="1"/>
          <p:nvPr/>
        </p:nvSpPr>
        <p:spPr>
          <a:xfrm>
            <a:off x="1746081" y="3764535"/>
            <a:ext cx="13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51BACAB-DFE9-40D8-98D5-CEC334480C40}"/>
              </a:ext>
            </a:extLst>
          </p:cNvPr>
          <p:cNvSpPr/>
          <p:nvPr/>
        </p:nvSpPr>
        <p:spPr>
          <a:xfrm>
            <a:off x="1952450" y="2993993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0F5ED1-C61B-4EED-8A67-2D1D76D4107B}"/>
              </a:ext>
            </a:extLst>
          </p:cNvPr>
          <p:cNvSpPr/>
          <p:nvPr/>
        </p:nvSpPr>
        <p:spPr>
          <a:xfrm>
            <a:off x="1952450" y="4850310"/>
            <a:ext cx="770078" cy="770079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8E801C2-5CC9-456A-B765-5E63FF2262CD}"/>
              </a:ext>
            </a:extLst>
          </p:cNvPr>
          <p:cNvSpPr txBox="1"/>
          <p:nvPr/>
        </p:nvSpPr>
        <p:spPr>
          <a:xfrm>
            <a:off x="2104530" y="4835167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2F2661-2827-400D-B9AC-6CBCE6765ED3}"/>
              </a:ext>
            </a:extLst>
          </p:cNvPr>
          <p:cNvSpPr txBox="1"/>
          <p:nvPr/>
        </p:nvSpPr>
        <p:spPr>
          <a:xfrm>
            <a:off x="1819451" y="5638203"/>
            <a:ext cx="139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</a:t>
            </a:r>
          </a:p>
        </p:txBody>
      </p:sp>
      <p:pic>
        <p:nvPicPr>
          <p:cNvPr id="26" name="Graphique 25" descr="Panier">
            <a:extLst>
              <a:ext uri="{FF2B5EF4-FFF2-40B4-BE49-F238E27FC236}">
                <a16:creationId xmlns:a16="http://schemas.microsoft.com/office/drawing/2014/main" id="{4D61D2FB-74DC-45FE-B397-6ED5EE8EB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9755" y="3338683"/>
            <a:ext cx="355467" cy="355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36E406D-729B-4BD3-886D-F5EE3239DEC3}"/>
              </a:ext>
            </a:extLst>
          </p:cNvPr>
          <p:cNvSpPr txBox="1"/>
          <p:nvPr/>
        </p:nvSpPr>
        <p:spPr>
          <a:xfrm>
            <a:off x="2165102" y="2956255"/>
            <a:ext cx="40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</p:txBody>
      </p:sp>
      <p:pic>
        <p:nvPicPr>
          <p:cNvPr id="32" name="Graphique 31" descr="S’inscrire">
            <a:extLst>
              <a:ext uri="{FF2B5EF4-FFF2-40B4-BE49-F238E27FC236}">
                <a16:creationId xmlns:a16="http://schemas.microsoft.com/office/drawing/2014/main" id="{ADFA3B31-26D5-4BE4-A229-03C9C2E6E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62861" y="5203416"/>
            <a:ext cx="335825" cy="33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87301E2A-81B2-42DA-A2DB-BD9A91B6087E}"/>
              </a:ext>
            </a:extLst>
          </p:cNvPr>
          <p:cNvGrpSpPr/>
          <p:nvPr/>
        </p:nvGrpSpPr>
        <p:grpSpPr>
          <a:xfrm>
            <a:off x="2891963" y="1704339"/>
            <a:ext cx="870900" cy="197400"/>
            <a:chOff x="3131403" y="946048"/>
            <a:chExt cx="957650" cy="217063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6004C21-7CC5-476A-9EE6-83989A0624F1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AB31EE2-BB5E-4C71-ABB4-90C2419B11A5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FD6B716-8FDA-474B-84AA-83821D6A063B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7A992610-0F0C-4A03-BF22-52C2B82E5D6E}"/>
              </a:ext>
            </a:extLst>
          </p:cNvPr>
          <p:cNvSpPr txBox="1"/>
          <p:nvPr/>
        </p:nvSpPr>
        <p:spPr>
          <a:xfrm>
            <a:off x="8425643" y="384540"/>
            <a:ext cx="2181535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customers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sz="1800" dirty="0"/>
              <a:t>    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customer_unique_id</a:t>
            </a:r>
            <a:r>
              <a:rPr lang="fr-FR" sz="1800" dirty="0"/>
              <a:t>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endParaRPr lang="fr-FR" sz="18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</a:rPr>
              <a:t>orders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fr-FR" sz="1800" dirty="0"/>
              <a:t>                     </a:t>
            </a:r>
          </a:p>
          <a:p>
            <a:pPr algn="r"/>
            <a:r>
              <a:rPr lang="fr-FR" sz="1400" b="1" dirty="0" err="1"/>
              <a:t>order_id</a:t>
            </a:r>
            <a:r>
              <a:rPr lang="fr-FR" sz="1400" b="1" dirty="0"/>
              <a:t>                      </a:t>
            </a:r>
          </a:p>
          <a:p>
            <a:pPr algn="r"/>
            <a:r>
              <a:rPr lang="fr-FR" sz="1300" b="1" dirty="0" err="1"/>
              <a:t>order_purchase_timestamp</a:t>
            </a:r>
            <a:r>
              <a:rPr lang="fr-FR" sz="1400" b="1" dirty="0"/>
              <a:t>      </a:t>
            </a:r>
            <a:r>
              <a:rPr lang="fr-FR" sz="1400" dirty="0"/>
              <a:t>     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endParaRPr lang="fr-FR" dirty="0"/>
          </a:p>
          <a:p>
            <a:pPr algn="r"/>
            <a:endParaRPr lang="fr-FR" sz="1800" dirty="0"/>
          </a:p>
          <a:p>
            <a:pPr algn="r"/>
            <a:endParaRPr lang="fr-FR" dirty="0"/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r>
              <a:rPr lang="fr-FR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payments</a:t>
            </a:r>
            <a:r>
              <a:rPr lang="fr-FR" sz="1800" b="1" dirty="0">
                <a:solidFill>
                  <a:schemeClr val="accent3"/>
                </a:solidFill>
              </a:rPr>
              <a:t>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payment_value</a:t>
            </a:r>
            <a:r>
              <a:rPr lang="fr-FR" sz="1400" dirty="0">
                <a:solidFill>
                  <a:srgbClr val="FF0000"/>
                </a:solidFill>
              </a:rPr>
              <a:t>     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BB589688-C1C7-4B53-8776-C68C8942763F}"/>
              </a:ext>
            </a:extLst>
          </p:cNvPr>
          <p:cNvSpPr/>
          <p:nvPr/>
        </p:nvSpPr>
        <p:spPr>
          <a:xfrm>
            <a:off x="10958061" y="1329165"/>
            <a:ext cx="1100955" cy="258168"/>
          </a:xfrm>
          <a:custGeom>
            <a:avLst/>
            <a:gdLst>
              <a:gd name="connsiteX0" fmla="*/ 533400 w 533400"/>
              <a:gd name="connsiteY0" fmla="*/ 76200 h 152400"/>
              <a:gd name="connsiteX1" fmla="*/ 266700 w 533400"/>
              <a:gd name="connsiteY1" fmla="*/ 152400 h 152400"/>
              <a:gd name="connsiteX2" fmla="*/ 0 w 533400"/>
              <a:gd name="connsiteY2" fmla="*/ 76200 h 152400"/>
              <a:gd name="connsiteX3" fmla="*/ 266700 w 533400"/>
              <a:gd name="connsiteY3" fmla="*/ 0 h 152400"/>
              <a:gd name="connsiteX4" fmla="*/ 533400 w 533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52400">
                <a:moveTo>
                  <a:pt x="533400" y="76200"/>
                </a:moveTo>
                <a:cubicBezTo>
                  <a:pt x="533400" y="118284"/>
                  <a:pt x="413994" y="152400"/>
                  <a:pt x="266700" y="152400"/>
                </a:cubicBezTo>
                <a:cubicBezTo>
                  <a:pt x="119406" y="152400"/>
                  <a:pt x="0" y="118284"/>
                  <a:pt x="0" y="76200"/>
                </a:cubicBezTo>
                <a:cubicBezTo>
                  <a:pt x="0" y="34116"/>
                  <a:pt x="119406" y="0"/>
                  <a:pt x="266700" y="0"/>
                </a:cubicBezTo>
                <a:cubicBezTo>
                  <a:pt x="413994" y="0"/>
                  <a:pt x="533400" y="34116"/>
                  <a:pt x="5334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D229C5AA-1C79-47C2-B0E7-9C6F79D49321}"/>
              </a:ext>
            </a:extLst>
          </p:cNvPr>
          <p:cNvSpPr/>
          <p:nvPr/>
        </p:nvSpPr>
        <p:spPr>
          <a:xfrm>
            <a:off x="10958061" y="1522791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E373CBA5-D2C3-41D3-A6E5-CEF12C2519F6}"/>
              </a:ext>
            </a:extLst>
          </p:cNvPr>
          <p:cNvSpPr/>
          <p:nvPr/>
        </p:nvSpPr>
        <p:spPr>
          <a:xfrm>
            <a:off x="10958057" y="2305674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0CA33291-19C0-4C82-8C3B-7B694EF19349}"/>
              </a:ext>
            </a:extLst>
          </p:cNvPr>
          <p:cNvSpPr/>
          <p:nvPr/>
        </p:nvSpPr>
        <p:spPr>
          <a:xfrm>
            <a:off x="10958058" y="335227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F97B22-CE2F-4A52-A635-81226A865A00}"/>
              </a:ext>
            </a:extLst>
          </p:cNvPr>
          <p:cNvSpPr/>
          <p:nvPr/>
        </p:nvSpPr>
        <p:spPr>
          <a:xfrm>
            <a:off x="10958059" y="376968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rgbClr val="5BA96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3CE4CE96-93C9-4C23-9799-AF9B25019F43}"/>
              </a:ext>
            </a:extLst>
          </p:cNvPr>
          <p:cNvSpPr/>
          <p:nvPr/>
        </p:nvSpPr>
        <p:spPr>
          <a:xfrm>
            <a:off x="10958058" y="436137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C7C31D61-5B44-4CF7-A41E-DA810CD4B68B}"/>
              </a:ext>
            </a:extLst>
          </p:cNvPr>
          <p:cNvSpPr/>
          <p:nvPr/>
        </p:nvSpPr>
        <p:spPr>
          <a:xfrm>
            <a:off x="10958058" y="5380907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F0F86437-1894-4865-83A3-BE806A416869}"/>
              </a:ext>
            </a:extLst>
          </p:cNvPr>
          <p:cNvSpPr/>
          <p:nvPr/>
        </p:nvSpPr>
        <p:spPr>
          <a:xfrm>
            <a:off x="10962784" y="5775005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BD61F013-80F1-446E-9CD3-88A611E8266A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0644416" y="896165"/>
            <a:ext cx="864123" cy="4330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2350AD1-DC60-43FC-8168-E7684CD738D2}"/>
              </a:ext>
            </a:extLst>
          </p:cNvPr>
          <p:cNvCxnSpPr>
            <a:cxnSpLocks/>
            <a:endCxn id="53" idx="8"/>
          </p:cNvCxnSpPr>
          <p:nvPr/>
        </p:nvCxnSpPr>
        <p:spPr>
          <a:xfrm flipV="1">
            <a:off x="10607178" y="2692926"/>
            <a:ext cx="901357" cy="37191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9C813E-F1E2-42F6-9ED6-7CE1125495A6}"/>
              </a:ext>
            </a:extLst>
          </p:cNvPr>
          <p:cNvCxnSpPr>
            <a:cxnSpLocks/>
            <a:endCxn id="48" idx="8"/>
          </p:cNvCxnSpPr>
          <p:nvPr/>
        </p:nvCxnSpPr>
        <p:spPr>
          <a:xfrm flipV="1">
            <a:off x="10644416" y="4748630"/>
            <a:ext cx="864120" cy="36069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au 81">
            <a:extLst>
              <a:ext uri="{FF2B5EF4-FFF2-40B4-BE49-F238E27FC236}">
                <a16:creationId xmlns:a16="http://schemas.microsoft.com/office/drawing/2014/main" id="{190C1109-A05D-46FA-BC48-CCCF5FF5B741}"/>
              </a:ext>
            </a:extLst>
          </p:cNvPr>
          <p:cNvGraphicFramePr>
            <a:graphicFrameLocks noGrp="1"/>
          </p:cNvGraphicFramePr>
          <p:nvPr/>
        </p:nvGraphicFramePr>
        <p:xfrm>
          <a:off x="3927616" y="668120"/>
          <a:ext cx="456168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1689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Regroupement par client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df</a:t>
                      </a:r>
                      <a:r>
                        <a:rPr lang="fr-FR" sz="1800" b="0" dirty="0" err="1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fr-FR" sz="1800" b="1" dirty="0" err="1"/>
                        <a:t>groupby</a:t>
                      </a:r>
                      <a:r>
                        <a:rPr lang="fr-FR" sz="1800" dirty="0">
                          <a:solidFill>
                            <a:srgbClr val="C00000"/>
                          </a:solidFill>
                        </a:rPr>
                        <a:t>(‘</a:t>
                      </a:r>
                      <a:r>
                        <a:rPr lang="fr-FR" sz="1800" dirty="0" err="1">
                          <a:solidFill>
                            <a:srgbClr val="C00000"/>
                          </a:solidFill>
                        </a:rPr>
                        <a:t>customer_unique_id</a:t>
                      </a:r>
                      <a:r>
                        <a:rPr lang="fr-FR" sz="1800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fr-F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  <a:r>
                        <a:rPr lang="fr-FR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agg</a:t>
                      </a:r>
                      <a:r>
                        <a:rPr lang="fr-FR" sz="18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endParaRPr lang="fr-FR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82" name="Tableau 81">
            <a:extLst>
              <a:ext uri="{FF2B5EF4-FFF2-40B4-BE49-F238E27FC236}">
                <a16:creationId xmlns:a16="http://schemas.microsoft.com/office/drawing/2014/main" id="{7EBC92D9-43AC-410B-B0F4-55228762378F}"/>
              </a:ext>
            </a:extLst>
          </p:cNvPr>
          <p:cNvGraphicFramePr>
            <a:graphicFrameLocks noGrp="1"/>
          </p:cNvGraphicFramePr>
          <p:nvPr/>
        </p:nvGraphicFramePr>
        <p:xfrm>
          <a:off x="3943669" y="1693753"/>
          <a:ext cx="6663509" cy="701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63509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          Récence = 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date de référence - date du dernier achat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 err="1">
                          <a:solidFill>
                            <a:srgbClr val="C00000"/>
                          </a:solidFill>
                        </a:rPr>
                        <a:t>order_purchase_timestamp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/>
                        <a:t> : </a:t>
                      </a:r>
                      <a:r>
                        <a:rPr lang="fr-FR" sz="1600" dirty="0">
                          <a:solidFill>
                            <a:srgbClr val="56A46A"/>
                          </a:solidFill>
                        </a:rPr>
                        <a:t>lambda</a:t>
                      </a:r>
                      <a:r>
                        <a:rPr lang="fr-FR" sz="1600" dirty="0"/>
                        <a:t> x: (</a:t>
                      </a:r>
                      <a:r>
                        <a:rPr lang="fr-FR" sz="1600" dirty="0" err="1"/>
                        <a:t>date_reference</a:t>
                      </a:r>
                      <a:r>
                        <a:rPr lang="fr-FR" sz="1600" dirty="0"/>
                        <a:t> </a:t>
                      </a:r>
                      <a:r>
                        <a:rPr lang="fr-F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x.max</a:t>
                      </a:r>
                      <a:r>
                        <a:rPr lang="fr-FR" sz="1600" dirty="0"/>
                        <a:t>()).</a:t>
                      </a:r>
                      <a:r>
                        <a:rPr lang="fr-FR" sz="1600" dirty="0" err="1"/>
                        <a:t>days</a:t>
                      </a:r>
                      <a:r>
                        <a:rPr lang="fr-F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84" name="Tableau 83">
            <a:extLst>
              <a:ext uri="{FF2B5EF4-FFF2-40B4-BE49-F238E27FC236}">
                <a16:creationId xmlns:a16="http://schemas.microsoft.com/office/drawing/2014/main" id="{551DC103-AE70-4DC3-92EE-C4BF6C528916}"/>
              </a:ext>
            </a:extLst>
          </p:cNvPr>
          <p:cNvGraphicFramePr>
            <a:graphicFrameLocks noGrp="1"/>
          </p:cNvGraphicFramePr>
          <p:nvPr/>
        </p:nvGraphicFramePr>
        <p:xfrm>
          <a:off x="3927616" y="2891156"/>
          <a:ext cx="4544162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44162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Fréquence = nombre de commandes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</a:rPr>
                        <a:t>     (sur l’historique ~ 2 ans)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order_id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 </a:t>
                      </a:r>
                      <a:r>
                        <a:rPr lang="fr-FR" dirty="0"/>
                        <a:t>: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'count'</a:t>
                      </a:r>
                      <a:r>
                        <a:rPr lang="fr-F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fr-FR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pSp>
        <p:nvGrpSpPr>
          <p:cNvPr id="85" name="Groupe 84">
            <a:extLst>
              <a:ext uri="{FF2B5EF4-FFF2-40B4-BE49-F238E27FC236}">
                <a16:creationId xmlns:a16="http://schemas.microsoft.com/office/drawing/2014/main" id="{EEED00EF-37DF-48B3-B59D-2ECEE50F3184}"/>
              </a:ext>
            </a:extLst>
          </p:cNvPr>
          <p:cNvGrpSpPr/>
          <p:nvPr/>
        </p:nvGrpSpPr>
        <p:grpSpPr>
          <a:xfrm>
            <a:off x="2895076" y="3077870"/>
            <a:ext cx="870900" cy="197400"/>
            <a:chOff x="3131403" y="946048"/>
            <a:chExt cx="957650" cy="217063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C801D01E-A036-47B0-8848-CA28C0341316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5FE2AECB-5746-4353-805F-6007A4FDD551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18A365BF-7866-4708-99C6-49C68938055E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FA7BAE97-3805-4060-B20C-557947E5FC8D}"/>
              </a:ext>
            </a:extLst>
          </p:cNvPr>
          <p:cNvSpPr txBox="1"/>
          <p:nvPr/>
        </p:nvSpPr>
        <p:spPr>
          <a:xfrm>
            <a:off x="4637531" y="6203626"/>
            <a:ext cx="64203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sz="1400" b="1" dirty="0"/>
              <a:t>Date de </a:t>
            </a:r>
            <a:r>
              <a:rPr lang="en-US" sz="1400" b="1" dirty="0" err="1"/>
              <a:t>référence</a:t>
            </a:r>
            <a:r>
              <a:rPr lang="en-US" sz="1400" b="1" dirty="0"/>
              <a:t> </a:t>
            </a:r>
            <a:r>
              <a:rPr lang="en-US" sz="1400" dirty="0"/>
              <a:t>:max(</a:t>
            </a:r>
            <a:r>
              <a:rPr lang="en-US" sz="1400" dirty="0" err="1"/>
              <a:t>df.</a:t>
            </a:r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order_purchase_timestamp</a:t>
            </a:r>
            <a:r>
              <a:rPr lang="en-US" sz="1400" dirty="0"/>
              <a:t>) + </a:t>
            </a:r>
            <a:r>
              <a:rPr lang="en-US" sz="1400" dirty="0" err="1"/>
              <a:t>dt.timedelta</a:t>
            </a:r>
            <a:r>
              <a:rPr lang="en-US" sz="1400" dirty="0"/>
              <a:t>(1)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accent4">
                    <a:lumMod val="50000"/>
                  </a:schemeClr>
                </a:solidFill>
              </a:rPr>
              <a:t># 1 jour après le dernier </a:t>
            </a:r>
            <a:r>
              <a:rPr lang="en-US" sz="1200" i="1" dirty="0" err="1">
                <a:solidFill>
                  <a:schemeClr val="accent4">
                    <a:lumMod val="50000"/>
                  </a:schemeClr>
                </a:solidFill>
              </a:rPr>
              <a:t>enregistrement</a:t>
            </a:r>
            <a:r>
              <a:rPr lang="en-US" sz="1200" i="1" dirty="0">
                <a:solidFill>
                  <a:schemeClr val="accent4">
                    <a:lumMod val="50000"/>
                  </a:schemeClr>
                </a:solidFill>
              </a:rPr>
              <a:t> de </a:t>
            </a:r>
            <a:r>
              <a:rPr lang="en-US" sz="1200" i="1" dirty="0" err="1">
                <a:solidFill>
                  <a:schemeClr val="accent4">
                    <a:lumMod val="50000"/>
                  </a:schemeClr>
                </a:solidFill>
              </a:rPr>
              <a:t>l’historique</a:t>
            </a:r>
            <a:r>
              <a:rPr lang="en-US" sz="1200" i="1" dirty="0">
                <a:solidFill>
                  <a:schemeClr val="accent4">
                    <a:lumMod val="50000"/>
                  </a:schemeClr>
                </a:solidFill>
              </a:rPr>
              <a:t> : 30 </a:t>
            </a:r>
            <a:r>
              <a:rPr lang="en-US" sz="1200" i="1" dirty="0" err="1">
                <a:solidFill>
                  <a:schemeClr val="accent4">
                    <a:lumMod val="50000"/>
                  </a:schemeClr>
                </a:solidFill>
              </a:rPr>
              <a:t>août</a:t>
            </a:r>
            <a:r>
              <a:rPr lang="en-US" sz="1200" i="1" dirty="0">
                <a:solidFill>
                  <a:schemeClr val="accent4">
                    <a:lumMod val="50000"/>
                  </a:schemeClr>
                </a:solidFill>
              </a:rPr>
              <a:t> 2018 (15h00)</a:t>
            </a:r>
            <a:endParaRPr lang="fr-FR" sz="16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93" name="Tableau 92">
            <a:extLst>
              <a:ext uri="{FF2B5EF4-FFF2-40B4-BE49-F238E27FC236}">
                <a16:creationId xmlns:a16="http://schemas.microsoft.com/office/drawing/2014/main" id="{99270643-E4D2-4811-B150-DB3E5053F6D6}"/>
              </a:ext>
            </a:extLst>
          </p:cNvPr>
          <p:cNvGraphicFramePr>
            <a:graphicFrameLocks noGrp="1"/>
          </p:cNvGraphicFramePr>
          <p:nvPr/>
        </p:nvGraphicFramePr>
        <p:xfrm>
          <a:off x="4066174" y="4855629"/>
          <a:ext cx="454416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44162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Montant = total des paiements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 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payment_value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/>
                        <a:t> :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sum</a:t>
                      </a:r>
                      <a:r>
                        <a:rPr lang="fr-FR" sz="18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fr-FR" sz="1800" b="1" kern="12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} )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pSp>
        <p:nvGrpSpPr>
          <p:cNvPr id="95" name="Groupe 94">
            <a:extLst>
              <a:ext uri="{FF2B5EF4-FFF2-40B4-BE49-F238E27FC236}">
                <a16:creationId xmlns:a16="http://schemas.microsoft.com/office/drawing/2014/main" id="{4CACF433-A6A0-4979-9202-0B115DD8CA8A}"/>
              </a:ext>
            </a:extLst>
          </p:cNvPr>
          <p:cNvGrpSpPr/>
          <p:nvPr/>
        </p:nvGrpSpPr>
        <p:grpSpPr>
          <a:xfrm>
            <a:off x="2911704" y="5092834"/>
            <a:ext cx="870900" cy="197400"/>
            <a:chOff x="3131403" y="946048"/>
            <a:chExt cx="957650" cy="217063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643B1203-7EE1-4FB6-8DBE-6D6A03533773}"/>
                </a:ext>
              </a:extLst>
            </p:cNvPr>
            <p:cNvSpPr/>
            <p:nvPr/>
          </p:nvSpPr>
          <p:spPr>
            <a:xfrm>
              <a:off x="313140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DB424E4E-8102-4A86-A36C-FECC43F79619}"/>
                </a:ext>
              </a:extLst>
            </p:cNvPr>
            <p:cNvSpPr/>
            <p:nvPr/>
          </p:nvSpPr>
          <p:spPr>
            <a:xfrm>
              <a:off x="3478036" y="947111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36C7B809-CB96-4F9F-9785-D1EE9B191DC5}"/>
                </a:ext>
              </a:extLst>
            </p:cNvPr>
            <p:cNvSpPr/>
            <p:nvPr/>
          </p:nvSpPr>
          <p:spPr>
            <a:xfrm>
              <a:off x="3873053" y="946048"/>
              <a:ext cx="216000" cy="21600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3E1F519E-69B4-43AE-9A1E-ED9118CA0752}"/>
              </a:ext>
            </a:extLst>
          </p:cNvPr>
          <p:cNvSpPr/>
          <p:nvPr/>
        </p:nvSpPr>
        <p:spPr>
          <a:xfrm>
            <a:off x="8689162" y="9967"/>
            <a:ext cx="350283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F60615AE-0D9E-4F57-8A9E-95F56961F806}"/>
              </a:ext>
            </a:extLst>
          </p:cNvPr>
          <p:cNvSpPr txBox="1"/>
          <p:nvPr/>
        </p:nvSpPr>
        <p:spPr>
          <a:xfrm>
            <a:off x="8767603" y="-46046"/>
            <a:ext cx="335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variables (1)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40082221-EF5B-469A-B539-2948C42273F6}"/>
              </a:ext>
            </a:extLst>
          </p:cNvPr>
          <p:cNvSpPr txBox="1"/>
          <p:nvPr/>
        </p:nvSpPr>
        <p:spPr>
          <a:xfrm>
            <a:off x="6020027" y="54194"/>
            <a:ext cx="125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df_rfm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711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rganigramme : Procédé 75">
            <a:extLst>
              <a:ext uri="{FF2B5EF4-FFF2-40B4-BE49-F238E27FC236}">
                <a16:creationId xmlns:a16="http://schemas.microsoft.com/office/drawing/2014/main" id="{8D642E35-BE04-4510-9B9F-FD6716D67977}"/>
              </a:ext>
            </a:extLst>
          </p:cNvPr>
          <p:cNvSpPr/>
          <p:nvPr/>
        </p:nvSpPr>
        <p:spPr>
          <a:xfrm>
            <a:off x="714436" y="5410098"/>
            <a:ext cx="3634871" cy="1447903"/>
          </a:xfrm>
          <a:prstGeom prst="flowChartProcess">
            <a:avLst/>
          </a:prstGeom>
          <a:solidFill>
            <a:srgbClr val="C7C89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1A83A0-3023-44F4-B1C8-FCCF2DFC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0" y="6361970"/>
            <a:ext cx="50972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ABADBACF-2D37-47A6-BF32-4CCD735D6AB3}"/>
              </a:ext>
            </a:extLst>
          </p:cNvPr>
          <p:cNvSpPr/>
          <p:nvPr/>
        </p:nvSpPr>
        <p:spPr>
          <a:xfrm>
            <a:off x="714437" y="0"/>
            <a:ext cx="3634871" cy="5410098"/>
          </a:xfrm>
          <a:prstGeom prst="flowChartProcess">
            <a:avLst/>
          </a:prstGeom>
          <a:solidFill>
            <a:schemeClr val="accent4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E527FC-688D-4B14-96C4-EE215AFC74A0}"/>
              </a:ext>
            </a:extLst>
          </p:cNvPr>
          <p:cNvSpPr txBox="1"/>
          <p:nvPr/>
        </p:nvSpPr>
        <p:spPr>
          <a:xfrm>
            <a:off x="960289" y="1445344"/>
            <a:ext cx="358191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Commandes et Achats</a:t>
            </a:r>
          </a:p>
          <a:p>
            <a:pPr algn="l"/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 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Nombre d'articles,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Nombre moyen d'articles par cde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Prix maximum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Panier moyen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Paiement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Facilités de paiement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  <a:latin typeface="Helvetica Neue"/>
              </a:rPr>
              <a:t> Moyen de paiement préféré</a:t>
            </a: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A992610-0F0C-4A03-BF22-52C2B82E5D6E}"/>
              </a:ext>
            </a:extLst>
          </p:cNvPr>
          <p:cNvSpPr txBox="1"/>
          <p:nvPr/>
        </p:nvSpPr>
        <p:spPr>
          <a:xfrm>
            <a:off x="8425643" y="384540"/>
            <a:ext cx="2181535" cy="629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customers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sz="1800" dirty="0"/>
              <a:t>    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customer_unique_id</a:t>
            </a:r>
            <a:r>
              <a:rPr lang="fr-FR" sz="1800" dirty="0"/>
              <a:t>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</a:rPr>
              <a:t>orders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fr-FR" sz="1800" dirty="0"/>
              <a:t>                     </a:t>
            </a:r>
          </a:p>
          <a:p>
            <a:pPr algn="r"/>
            <a:r>
              <a:rPr lang="fr-FR" sz="1300" b="1" dirty="0" err="1"/>
              <a:t>price</a:t>
            </a:r>
            <a:endParaRPr lang="fr-FR" sz="1400" dirty="0"/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>
                <a:solidFill>
                  <a:schemeClr val="accent2">
                    <a:lumMod val="75000"/>
                  </a:schemeClr>
                </a:solidFill>
              </a:rPr>
              <a:t>items 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sz="1800" dirty="0"/>
              <a:t>                     </a:t>
            </a:r>
          </a:p>
          <a:p>
            <a:pPr algn="r"/>
            <a:r>
              <a:rPr lang="fr-FR" sz="1400" b="1" dirty="0" err="1"/>
              <a:t>order_item_id</a:t>
            </a:r>
            <a:r>
              <a:rPr lang="fr-FR" sz="1400" b="1" dirty="0"/>
              <a:t>                      </a:t>
            </a:r>
          </a:p>
          <a:p>
            <a:pPr algn="r"/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</a:t>
            </a:r>
          </a:p>
          <a:p>
            <a:pPr algn="r"/>
            <a:endParaRPr lang="fr-FR" sz="1400" dirty="0"/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r>
              <a:rPr lang="fr-FR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payments</a:t>
            </a:r>
            <a:r>
              <a:rPr lang="fr-FR" sz="1800" b="1" dirty="0">
                <a:solidFill>
                  <a:schemeClr val="accent3"/>
                </a:solidFill>
              </a:rPr>
              <a:t>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payment_value</a:t>
            </a:r>
            <a:endParaRPr lang="fr-FR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payment_installments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reviews</a:t>
            </a:r>
            <a:r>
              <a:rPr lang="fr-FR" sz="1800" b="1" dirty="0">
                <a:solidFill>
                  <a:schemeClr val="accent3"/>
                </a:solidFill>
              </a:rPr>
              <a:t>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review_score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BB589688-C1C7-4B53-8776-C68C8942763F}"/>
              </a:ext>
            </a:extLst>
          </p:cNvPr>
          <p:cNvSpPr/>
          <p:nvPr/>
        </p:nvSpPr>
        <p:spPr>
          <a:xfrm>
            <a:off x="10958061" y="841922"/>
            <a:ext cx="1100955" cy="258168"/>
          </a:xfrm>
          <a:custGeom>
            <a:avLst/>
            <a:gdLst>
              <a:gd name="connsiteX0" fmla="*/ 533400 w 533400"/>
              <a:gd name="connsiteY0" fmla="*/ 76200 h 152400"/>
              <a:gd name="connsiteX1" fmla="*/ 266700 w 533400"/>
              <a:gd name="connsiteY1" fmla="*/ 152400 h 152400"/>
              <a:gd name="connsiteX2" fmla="*/ 0 w 533400"/>
              <a:gd name="connsiteY2" fmla="*/ 76200 h 152400"/>
              <a:gd name="connsiteX3" fmla="*/ 266700 w 533400"/>
              <a:gd name="connsiteY3" fmla="*/ 0 h 152400"/>
              <a:gd name="connsiteX4" fmla="*/ 533400 w 533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52400">
                <a:moveTo>
                  <a:pt x="533400" y="76200"/>
                </a:moveTo>
                <a:cubicBezTo>
                  <a:pt x="533400" y="118284"/>
                  <a:pt x="413994" y="152400"/>
                  <a:pt x="266700" y="152400"/>
                </a:cubicBezTo>
                <a:cubicBezTo>
                  <a:pt x="119406" y="152400"/>
                  <a:pt x="0" y="118284"/>
                  <a:pt x="0" y="76200"/>
                </a:cubicBezTo>
                <a:cubicBezTo>
                  <a:pt x="0" y="34116"/>
                  <a:pt x="119406" y="0"/>
                  <a:pt x="266700" y="0"/>
                </a:cubicBezTo>
                <a:cubicBezTo>
                  <a:pt x="413994" y="0"/>
                  <a:pt x="533400" y="34116"/>
                  <a:pt x="5334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D229C5AA-1C79-47C2-B0E7-9C6F79D49321}"/>
              </a:ext>
            </a:extLst>
          </p:cNvPr>
          <p:cNvSpPr/>
          <p:nvPr/>
        </p:nvSpPr>
        <p:spPr>
          <a:xfrm>
            <a:off x="10958061" y="1027491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E373CBA5-D2C3-41D3-A6E5-CEF12C2519F6}"/>
              </a:ext>
            </a:extLst>
          </p:cNvPr>
          <p:cNvSpPr/>
          <p:nvPr/>
        </p:nvSpPr>
        <p:spPr>
          <a:xfrm>
            <a:off x="10958057" y="2010399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0CA33291-19C0-4C82-8C3B-7B694EF19349}"/>
              </a:ext>
            </a:extLst>
          </p:cNvPr>
          <p:cNvSpPr/>
          <p:nvPr/>
        </p:nvSpPr>
        <p:spPr>
          <a:xfrm>
            <a:off x="10927084" y="2998216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F97B22-CE2F-4A52-A635-81226A865A00}"/>
              </a:ext>
            </a:extLst>
          </p:cNvPr>
          <p:cNvSpPr/>
          <p:nvPr/>
        </p:nvSpPr>
        <p:spPr>
          <a:xfrm>
            <a:off x="10958059" y="376968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rgbClr val="5BA96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3CE4CE96-93C9-4C23-9799-AF9B25019F43}"/>
              </a:ext>
            </a:extLst>
          </p:cNvPr>
          <p:cNvSpPr/>
          <p:nvPr/>
        </p:nvSpPr>
        <p:spPr>
          <a:xfrm>
            <a:off x="10958058" y="436137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C7C31D61-5B44-4CF7-A41E-DA810CD4B68B}"/>
              </a:ext>
            </a:extLst>
          </p:cNvPr>
          <p:cNvSpPr/>
          <p:nvPr/>
        </p:nvSpPr>
        <p:spPr>
          <a:xfrm>
            <a:off x="10958056" y="5309583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F0F86437-1894-4865-83A3-BE806A416869}"/>
              </a:ext>
            </a:extLst>
          </p:cNvPr>
          <p:cNvSpPr/>
          <p:nvPr/>
        </p:nvSpPr>
        <p:spPr>
          <a:xfrm>
            <a:off x="10949358" y="6079587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BD61F013-80F1-446E-9CD3-88A611E8266A}"/>
              </a:ext>
            </a:extLst>
          </p:cNvPr>
          <p:cNvCxnSpPr>
            <a:cxnSpLocks/>
          </p:cNvCxnSpPr>
          <p:nvPr/>
        </p:nvCxnSpPr>
        <p:spPr>
          <a:xfrm>
            <a:off x="10607178" y="930091"/>
            <a:ext cx="469298" cy="29102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2350AD1-DC60-43FC-8168-E7684CD738D2}"/>
              </a:ext>
            </a:extLst>
          </p:cNvPr>
          <p:cNvCxnSpPr>
            <a:cxnSpLocks/>
          </p:cNvCxnSpPr>
          <p:nvPr/>
        </p:nvCxnSpPr>
        <p:spPr>
          <a:xfrm>
            <a:off x="10607178" y="2006433"/>
            <a:ext cx="651372" cy="23766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9C813E-F1E2-42F6-9ED6-7CE1125495A6}"/>
              </a:ext>
            </a:extLst>
          </p:cNvPr>
          <p:cNvCxnSpPr>
            <a:cxnSpLocks/>
          </p:cNvCxnSpPr>
          <p:nvPr/>
        </p:nvCxnSpPr>
        <p:spPr>
          <a:xfrm>
            <a:off x="10607178" y="4416920"/>
            <a:ext cx="870383" cy="21469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au 81">
            <a:extLst>
              <a:ext uri="{FF2B5EF4-FFF2-40B4-BE49-F238E27FC236}">
                <a16:creationId xmlns:a16="http://schemas.microsoft.com/office/drawing/2014/main" id="{190C1109-A05D-46FA-BC48-CCCF5FF5B741}"/>
              </a:ext>
            </a:extLst>
          </p:cNvPr>
          <p:cNvGraphicFramePr>
            <a:graphicFrameLocks noGrp="1"/>
          </p:cNvGraphicFramePr>
          <p:nvPr/>
        </p:nvGraphicFramePr>
        <p:xfrm>
          <a:off x="4527686" y="603107"/>
          <a:ext cx="3990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08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Regroupement par client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df</a:t>
                      </a:r>
                      <a:r>
                        <a:rPr lang="fr-FR" sz="1800" b="0" dirty="0" err="1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fr-FR" sz="1800" b="1" dirty="0" err="1"/>
                        <a:t>groupby</a:t>
                      </a:r>
                      <a:r>
                        <a:rPr lang="fr-FR" sz="1800" dirty="0">
                          <a:solidFill>
                            <a:srgbClr val="C00000"/>
                          </a:solidFill>
                        </a:rPr>
                        <a:t>(‘</a:t>
                      </a:r>
                      <a:r>
                        <a:rPr lang="fr-FR" sz="1800" dirty="0" err="1">
                          <a:solidFill>
                            <a:srgbClr val="C00000"/>
                          </a:solidFill>
                        </a:rPr>
                        <a:t>customer_id</a:t>
                      </a:r>
                      <a:r>
                        <a:rPr lang="fr-FR" sz="1800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fr-FR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  <a:r>
                        <a:rPr lang="fr-FR" sz="1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agg</a:t>
                      </a:r>
                      <a:r>
                        <a:rPr lang="fr-FR" sz="18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endParaRPr lang="fr-FR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84" name="Tableau 83">
            <a:extLst>
              <a:ext uri="{FF2B5EF4-FFF2-40B4-BE49-F238E27FC236}">
                <a16:creationId xmlns:a16="http://schemas.microsoft.com/office/drawing/2014/main" id="{551DC103-AE70-4DC3-92EE-C4BF6C528916}"/>
              </a:ext>
            </a:extLst>
          </p:cNvPr>
          <p:cNvGraphicFramePr>
            <a:graphicFrameLocks noGrp="1"/>
          </p:cNvGraphicFramePr>
          <p:nvPr/>
        </p:nvGraphicFramePr>
        <p:xfrm>
          <a:off x="4501803" y="2722611"/>
          <a:ext cx="4015963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15963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Nombre d’articles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Nombre moyen d’articles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order_item_id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’ </a:t>
                      </a:r>
                      <a:r>
                        <a:rPr lang="fr-FR" dirty="0"/>
                        <a:t>: [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'count'</a:t>
                      </a:r>
                      <a:r>
                        <a:rPr lang="fr-F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fr-FR" dirty="0"/>
                        <a:t>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mean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fr-FR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]</a:t>
                      </a:r>
                      <a:r>
                        <a:rPr lang="fr-FR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93" name="Tableau 92">
            <a:extLst>
              <a:ext uri="{FF2B5EF4-FFF2-40B4-BE49-F238E27FC236}">
                <a16:creationId xmlns:a16="http://schemas.microsoft.com/office/drawing/2014/main" id="{99270643-E4D2-4811-B150-DB3E5053F6D6}"/>
              </a:ext>
            </a:extLst>
          </p:cNvPr>
          <p:cNvGraphicFramePr>
            <a:graphicFrameLocks noGrp="1"/>
          </p:cNvGraphicFramePr>
          <p:nvPr/>
        </p:nvGraphicFramePr>
        <p:xfrm>
          <a:off x="4501803" y="3949885"/>
          <a:ext cx="4015963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15963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Prix maximum  (avec livraison)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 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payment_value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/>
                        <a:t> :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‘max’</a:t>
                      </a:r>
                      <a:r>
                        <a:rPr lang="fr-FR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3E1F519E-69B4-43AE-9A1E-ED9118CA0752}"/>
              </a:ext>
            </a:extLst>
          </p:cNvPr>
          <p:cNvSpPr/>
          <p:nvPr/>
        </p:nvSpPr>
        <p:spPr>
          <a:xfrm>
            <a:off x="8689162" y="9967"/>
            <a:ext cx="350283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F60615AE-0D9E-4F57-8A9E-95F56961F806}"/>
              </a:ext>
            </a:extLst>
          </p:cNvPr>
          <p:cNvSpPr txBox="1"/>
          <p:nvPr/>
        </p:nvSpPr>
        <p:spPr>
          <a:xfrm>
            <a:off x="8767603" y="-46046"/>
            <a:ext cx="335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variables (2)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B5191D-CCE2-4ABB-8BD1-D51C19490887}"/>
              </a:ext>
            </a:extLst>
          </p:cNvPr>
          <p:cNvSpPr txBox="1"/>
          <p:nvPr/>
        </p:nvSpPr>
        <p:spPr>
          <a:xfrm>
            <a:off x="1179426" y="0"/>
            <a:ext cx="2704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Indicateurs</a:t>
            </a:r>
          </a:p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Comportementaux</a:t>
            </a:r>
          </a:p>
          <a:p>
            <a:endParaRPr lang="fr-FR" sz="2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BEE86F8-04A0-4004-BFAF-6B6AD53EED71}"/>
              </a:ext>
            </a:extLst>
          </p:cNvPr>
          <p:cNvCxnSpPr>
            <a:cxnSpLocks/>
          </p:cNvCxnSpPr>
          <p:nvPr/>
        </p:nvCxnSpPr>
        <p:spPr>
          <a:xfrm flipV="1">
            <a:off x="10580980" y="3162902"/>
            <a:ext cx="770463" cy="6262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3B4126C-8DD3-49F4-8CA7-1E3DA753FB9F}"/>
              </a:ext>
            </a:extLst>
          </p:cNvPr>
          <p:cNvCxnSpPr>
            <a:cxnSpLocks/>
          </p:cNvCxnSpPr>
          <p:nvPr/>
        </p:nvCxnSpPr>
        <p:spPr>
          <a:xfrm flipV="1">
            <a:off x="10607178" y="5426599"/>
            <a:ext cx="435191" cy="5013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au 70">
            <a:extLst>
              <a:ext uri="{FF2B5EF4-FFF2-40B4-BE49-F238E27FC236}">
                <a16:creationId xmlns:a16="http://schemas.microsoft.com/office/drawing/2014/main" id="{2151C825-6B19-41B3-AC3D-E075E6692381}"/>
              </a:ext>
            </a:extLst>
          </p:cNvPr>
          <p:cNvGraphicFramePr>
            <a:graphicFrameLocks noGrp="1"/>
          </p:cNvGraphicFramePr>
          <p:nvPr/>
        </p:nvGraphicFramePr>
        <p:xfrm>
          <a:off x="4517651" y="1680578"/>
          <a:ext cx="4003168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03168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Panier moyen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{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36C9F">
                              <a:lumMod val="75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74" name="Tableau 73">
            <a:extLst>
              <a:ext uri="{FF2B5EF4-FFF2-40B4-BE49-F238E27FC236}">
                <a16:creationId xmlns:a16="http://schemas.microsoft.com/office/drawing/2014/main" id="{FDBAD5BF-8F09-418A-BC03-C7537A65D017}"/>
              </a:ext>
            </a:extLst>
          </p:cNvPr>
          <p:cNvGraphicFramePr>
            <a:graphicFrameLocks noGrp="1"/>
          </p:cNvGraphicFramePr>
          <p:nvPr/>
        </p:nvGraphicFramePr>
        <p:xfrm>
          <a:off x="4508200" y="4787560"/>
          <a:ext cx="4037479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37479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Facilités de paiement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 '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payment_installments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/>
                        <a:t> :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mean</a:t>
                      </a:r>
                      <a:r>
                        <a:rPr lang="fr-FR" sz="18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fr-FR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75" name="Tableau 74">
            <a:extLst>
              <a:ext uri="{FF2B5EF4-FFF2-40B4-BE49-F238E27FC236}">
                <a16:creationId xmlns:a16="http://schemas.microsoft.com/office/drawing/2014/main" id="{79BE6993-46C7-46A7-8F80-F83D6EDD07DE}"/>
              </a:ext>
            </a:extLst>
          </p:cNvPr>
          <p:cNvGraphicFramePr>
            <a:graphicFrameLocks noGrp="1"/>
          </p:cNvGraphicFramePr>
          <p:nvPr/>
        </p:nvGraphicFramePr>
        <p:xfrm>
          <a:off x="4508200" y="5723438"/>
          <a:ext cx="403747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7479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Note moyenne des 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 ‘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review_score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dirty="0"/>
                        <a:t> : </a:t>
                      </a:r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mean</a:t>
                      </a:r>
                      <a:r>
                        <a:rPr lang="fr-FR" sz="1800" b="0" kern="1200" dirty="0">
                          <a:solidFill>
                            <a:srgbClr val="C00000"/>
                          </a:solidFill>
                          <a:effectLst/>
                        </a:rPr>
                        <a:t>’ </a:t>
                      </a:r>
                      <a:r>
                        <a:rPr lang="fr-FR" sz="1800" b="1" kern="12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} ))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sp>
        <p:nvSpPr>
          <p:cNvPr id="80" name="ZoneTexte 79">
            <a:extLst>
              <a:ext uri="{FF2B5EF4-FFF2-40B4-BE49-F238E27FC236}">
                <a16:creationId xmlns:a16="http://schemas.microsoft.com/office/drawing/2014/main" id="{27700C4A-DB3C-4DDB-8A60-C93DB8923F64}"/>
              </a:ext>
            </a:extLst>
          </p:cNvPr>
          <p:cNvSpPr txBox="1"/>
          <p:nvPr/>
        </p:nvSpPr>
        <p:spPr>
          <a:xfrm>
            <a:off x="1037223" y="5845398"/>
            <a:ext cx="30181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Satisfaction client</a:t>
            </a:r>
          </a:p>
          <a:p>
            <a:pPr algn="l"/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Note moyenne des avis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E1B0609-8385-416A-8D34-BA30E923CDAE}"/>
              </a:ext>
            </a:extLst>
          </p:cNvPr>
          <p:cNvSpPr txBox="1"/>
          <p:nvPr/>
        </p:nvSpPr>
        <p:spPr>
          <a:xfrm>
            <a:off x="1681149" y="5426599"/>
            <a:ext cx="214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Psychographiques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27D9EC5F-B1EC-46A7-B53A-2AEB396C8FF8}"/>
              </a:ext>
            </a:extLst>
          </p:cNvPr>
          <p:cNvSpPr txBox="1"/>
          <p:nvPr/>
        </p:nvSpPr>
        <p:spPr>
          <a:xfrm>
            <a:off x="5695035" y="29417"/>
            <a:ext cx="1787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df_indicateurs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4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E0AA9A-2C60-44A6-9754-4DC84DC1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28266"/>
            <a:ext cx="37972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625A4-07BA-463B-A1D6-7D2CDC0D50B1}"/>
              </a:ext>
            </a:extLst>
          </p:cNvPr>
          <p:cNvSpPr/>
          <p:nvPr/>
        </p:nvSpPr>
        <p:spPr>
          <a:xfrm>
            <a:off x="810377" y="120498"/>
            <a:ext cx="299822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8B2A61-4049-4256-AE19-BCEC552FAE84}"/>
              </a:ext>
            </a:extLst>
          </p:cNvPr>
          <p:cNvSpPr txBox="1"/>
          <p:nvPr/>
        </p:nvSpPr>
        <p:spPr>
          <a:xfrm>
            <a:off x="935619" y="101285"/>
            <a:ext cx="305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Démarche générale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DB4D670-60F7-4EAA-9B4A-6A2F9DF7FACA}"/>
              </a:ext>
            </a:extLst>
          </p:cNvPr>
          <p:cNvGrpSpPr/>
          <p:nvPr/>
        </p:nvGrpSpPr>
        <p:grpSpPr>
          <a:xfrm>
            <a:off x="890046" y="1923349"/>
            <a:ext cx="2646907" cy="2525086"/>
            <a:chOff x="1955600" y="2718033"/>
            <a:chExt cx="2646907" cy="25250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EDD8F96-072B-413B-8C69-2DF9AE7ED230}"/>
                </a:ext>
              </a:extLst>
            </p:cNvPr>
            <p:cNvSpPr/>
            <p:nvPr/>
          </p:nvSpPr>
          <p:spPr>
            <a:xfrm>
              <a:off x="1963024" y="2718033"/>
              <a:ext cx="2533475" cy="2525086"/>
            </a:xfrm>
            <a:prstGeom prst="rect">
              <a:avLst/>
            </a:prstGeom>
            <a:solidFill>
              <a:srgbClr val="F9F9F9"/>
            </a:solidFill>
            <a:ln>
              <a:solidFill>
                <a:srgbClr val="F9F9F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Graphique 14" descr="Base de données">
              <a:extLst>
                <a:ext uri="{FF2B5EF4-FFF2-40B4-BE49-F238E27FC236}">
                  <a16:creationId xmlns:a16="http://schemas.microsoft.com/office/drawing/2014/main" id="{8907DAE7-D4D4-4D7A-B2DC-BA51CB33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07767" y="2941560"/>
              <a:ext cx="443988" cy="443988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0D3BBF0-82DC-46C0-B06E-489F5C5B3F5B}"/>
                </a:ext>
              </a:extLst>
            </p:cNvPr>
            <p:cNvSpPr txBox="1"/>
            <p:nvPr/>
          </p:nvSpPr>
          <p:spPr>
            <a:xfrm>
              <a:off x="2889419" y="3320657"/>
              <a:ext cx="70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orders</a:t>
              </a:r>
              <a:endParaRPr lang="fr-FR" sz="1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8" name="Graphique 17" descr="Base de données">
              <a:extLst>
                <a:ext uri="{FF2B5EF4-FFF2-40B4-BE49-F238E27FC236}">
                  <a16:creationId xmlns:a16="http://schemas.microsoft.com/office/drawing/2014/main" id="{05DA47E0-432D-4D99-94B8-91BC9A4A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2738" y="2941560"/>
              <a:ext cx="443988" cy="443988"/>
            </a:xfrm>
            <a:prstGeom prst="rect">
              <a:avLst/>
            </a:prstGeom>
          </p:spPr>
        </p:pic>
        <p:pic>
          <p:nvPicPr>
            <p:cNvPr id="19" name="Graphique 18" descr="Base de données">
              <a:extLst>
                <a:ext uri="{FF2B5EF4-FFF2-40B4-BE49-F238E27FC236}">
                  <a16:creationId xmlns:a16="http://schemas.microsoft.com/office/drawing/2014/main" id="{99ECD8E0-5922-434E-B841-A6FF5C513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6194" y="2934774"/>
              <a:ext cx="443988" cy="443988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3F4440D-4F38-4318-8039-55F72632D16E}"/>
                </a:ext>
              </a:extLst>
            </p:cNvPr>
            <p:cNvSpPr txBox="1"/>
            <p:nvPr/>
          </p:nvSpPr>
          <p:spPr>
            <a:xfrm>
              <a:off x="2143034" y="3339223"/>
              <a:ext cx="86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items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D9A0E20-0F8A-4FD5-9C9D-AF636E797AF6}"/>
                </a:ext>
              </a:extLst>
            </p:cNvPr>
            <p:cNvSpPr txBox="1"/>
            <p:nvPr/>
          </p:nvSpPr>
          <p:spPr>
            <a:xfrm>
              <a:off x="3514987" y="3315907"/>
              <a:ext cx="944656" cy="306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payments</a:t>
              </a:r>
              <a:endParaRPr lang="fr-FR" sz="14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6" name="Graphique 25" descr="Base de données">
              <a:extLst>
                <a:ext uri="{FF2B5EF4-FFF2-40B4-BE49-F238E27FC236}">
                  <a16:creationId xmlns:a16="http://schemas.microsoft.com/office/drawing/2014/main" id="{B387421D-E785-4453-9554-B338EAE2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8757" y="3653961"/>
              <a:ext cx="443988" cy="443988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878D43B-3003-4FF1-AB5A-C79079120EEF}"/>
                </a:ext>
              </a:extLst>
            </p:cNvPr>
            <p:cNvSpPr txBox="1"/>
            <p:nvPr/>
          </p:nvSpPr>
          <p:spPr>
            <a:xfrm>
              <a:off x="2021110" y="4026415"/>
              <a:ext cx="867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rgbClr val="5BA96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products</a:t>
              </a:r>
              <a:endParaRPr lang="fr-FR" sz="1400" dirty="0">
                <a:ln w="0"/>
                <a:solidFill>
                  <a:srgbClr val="5BA96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3" name="Graphique 32" descr="Base de données">
              <a:extLst>
                <a:ext uri="{FF2B5EF4-FFF2-40B4-BE49-F238E27FC236}">
                  <a16:creationId xmlns:a16="http://schemas.microsoft.com/office/drawing/2014/main" id="{D9FDD014-B0FE-4239-9183-36F986AD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00980" y="4380687"/>
              <a:ext cx="443988" cy="443988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B46F6FE-3370-4480-9FB4-7437D3C4F3A0}"/>
                </a:ext>
              </a:extLst>
            </p:cNvPr>
            <p:cNvSpPr txBox="1"/>
            <p:nvPr/>
          </p:nvSpPr>
          <p:spPr>
            <a:xfrm>
              <a:off x="2827337" y="4734800"/>
              <a:ext cx="855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reviews</a:t>
              </a:r>
              <a:endParaRPr lang="fr-FR" sz="14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7" name="Graphique 36" descr="Base de données">
              <a:extLst>
                <a:ext uri="{FF2B5EF4-FFF2-40B4-BE49-F238E27FC236}">
                  <a16:creationId xmlns:a16="http://schemas.microsoft.com/office/drawing/2014/main" id="{230F154F-1973-431A-8CE2-E417B2E17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73912" y="4380687"/>
              <a:ext cx="443988" cy="443988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7966711-7F10-462B-9C3C-2D8120FFCF72}"/>
                </a:ext>
              </a:extLst>
            </p:cNvPr>
            <p:cNvSpPr txBox="1"/>
            <p:nvPr/>
          </p:nvSpPr>
          <p:spPr>
            <a:xfrm>
              <a:off x="3465122" y="4721884"/>
              <a:ext cx="113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geolocation</a:t>
              </a:r>
              <a:endParaRPr lang="fr-FR" sz="14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6" name="Graphique 45" descr="Base de données">
              <a:extLst>
                <a:ext uri="{FF2B5EF4-FFF2-40B4-BE49-F238E27FC236}">
                  <a16:creationId xmlns:a16="http://schemas.microsoft.com/office/drawing/2014/main" id="{6DBDC0BE-9076-400F-ADE3-FBDEF240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32972" y="4380687"/>
              <a:ext cx="443988" cy="443988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F11ABA3-8EAD-490B-9FCC-ECAC69B000B8}"/>
                </a:ext>
              </a:extLst>
            </p:cNvPr>
            <p:cNvSpPr txBox="1"/>
            <p:nvPr/>
          </p:nvSpPr>
          <p:spPr>
            <a:xfrm>
              <a:off x="1955600" y="4747670"/>
              <a:ext cx="970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customers</a:t>
              </a:r>
              <a:endParaRPr lang="fr-F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628EA50E-E172-4B5F-91A9-48ED5B046688}"/>
                </a:ext>
              </a:extLst>
            </p:cNvPr>
            <p:cNvSpPr txBox="1"/>
            <p:nvPr/>
          </p:nvSpPr>
          <p:spPr>
            <a:xfrm>
              <a:off x="2902099" y="4026256"/>
              <a:ext cx="705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n w="0"/>
                  <a:solidFill>
                    <a:srgbClr val="E08C4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sellers</a:t>
              </a:r>
              <a:endParaRPr lang="fr-FR" sz="1400" dirty="0">
                <a:ln w="0"/>
                <a:solidFill>
                  <a:srgbClr val="E08C4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56" name="Graphique 55" descr="Base de données">
              <a:extLst>
                <a:ext uri="{FF2B5EF4-FFF2-40B4-BE49-F238E27FC236}">
                  <a16:creationId xmlns:a16="http://schemas.microsoft.com/office/drawing/2014/main" id="{B8967F75-8BD1-42C1-9157-8540DB2A6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21134" y="3642355"/>
              <a:ext cx="443988" cy="443988"/>
            </a:xfrm>
            <a:prstGeom prst="rect">
              <a:avLst/>
            </a:prstGeom>
          </p:spPr>
        </p:pic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13CEB55E-85B3-4A9E-93BD-5AF2C15FA412}"/>
              </a:ext>
            </a:extLst>
          </p:cNvPr>
          <p:cNvSpPr txBox="1"/>
          <p:nvPr/>
        </p:nvSpPr>
        <p:spPr>
          <a:xfrm>
            <a:off x="1344700" y="1104715"/>
            <a:ext cx="18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DONNÉE BRUTE</a:t>
            </a:r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A48CF3AB-6C18-4F9F-B059-4CAC0F7EC195}"/>
              </a:ext>
            </a:extLst>
          </p:cNvPr>
          <p:cNvSpPr/>
          <p:nvPr/>
        </p:nvSpPr>
        <p:spPr>
          <a:xfrm>
            <a:off x="4052965" y="3025638"/>
            <a:ext cx="375071" cy="18747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2D881A7-A094-4042-B913-7354A0D26E2A}"/>
              </a:ext>
            </a:extLst>
          </p:cNvPr>
          <p:cNvSpPr txBox="1"/>
          <p:nvPr/>
        </p:nvSpPr>
        <p:spPr>
          <a:xfrm>
            <a:off x="870797" y="5463853"/>
            <a:ext cx="30575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jeux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données séparés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Plusieurs lignes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client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hétérogène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64" name="Graphique 63" descr="Base de données">
            <a:extLst>
              <a:ext uri="{FF2B5EF4-FFF2-40B4-BE49-F238E27FC236}">
                <a16:creationId xmlns:a16="http://schemas.microsoft.com/office/drawing/2014/main" id="{4BC9EF5A-FAE1-4100-83EA-977BA1B969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20640" y="2859277"/>
            <a:ext cx="443988" cy="443988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3BECFA23-AE6E-4610-AC18-B09147FD3D7B}"/>
              </a:ext>
            </a:extLst>
          </p:cNvPr>
          <p:cNvSpPr txBox="1"/>
          <p:nvPr/>
        </p:nvSpPr>
        <p:spPr>
          <a:xfrm>
            <a:off x="2489032" y="3237900"/>
            <a:ext cx="1137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C98B8A3-74DD-4981-9DD5-C0CB88D7C3BD}"/>
              </a:ext>
            </a:extLst>
          </p:cNvPr>
          <p:cNvGrpSpPr/>
          <p:nvPr/>
        </p:nvGrpSpPr>
        <p:grpSpPr>
          <a:xfrm>
            <a:off x="5028613" y="2363618"/>
            <a:ext cx="619264" cy="1884275"/>
            <a:chOff x="4867834" y="2575416"/>
            <a:chExt cx="533798" cy="1472691"/>
          </a:xfrm>
        </p:grpSpPr>
        <p:grpSp>
          <p:nvGrpSpPr>
            <p:cNvPr id="68" name="Graphique 66" descr="Base de données">
              <a:extLst>
                <a:ext uri="{FF2B5EF4-FFF2-40B4-BE49-F238E27FC236}">
                  <a16:creationId xmlns:a16="http://schemas.microsoft.com/office/drawing/2014/main" id="{AD043E7B-65F0-41BF-AF25-3026123E0DE1}"/>
                </a:ext>
              </a:extLst>
            </p:cNvPr>
            <p:cNvGrpSpPr/>
            <p:nvPr/>
          </p:nvGrpSpPr>
          <p:grpSpPr>
            <a:xfrm>
              <a:off x="4868232" y="2575416"/>
              <a:ext cx="533400" cy="723900"/>
              <a:chOff x="4868232" y="2575416"/>
              <a:chExt cx="533400" cy="723900"/>
            </a:xfrm>
            <a:solidFill>
              <a:srgbClr val="000000"/>
            </a:solidFill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BF03F152-E986-4881-9150-141E9F8D91F5}"/>
                  </a:ext>
                </a:extLst>
              </p:cNvPr>
              <p:cNvSpPr/>
              <p:nvPr/>
            </p:nvSpPr>
            <p:spPr>
              <a:xfrm>
                <a:off x="4868232" y="257541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2ED53755-99F7-45F1-85D1-0C991AA02FE8}"/>
                  </a:ext>
                </a:extLst>
              </p:cNvPr>
              <p:cNvSpPr/>
              <p:nvPr/>
            </p:nvSpPr>
            <p:spPr>
              <a:xfrm>
                <a:off x="4868232" y="2689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F2861A59-8FF6-4820-9C70-82753A01B6BD}"/>
                  </a:ext>
                </a:extLst>
              </p:cNvPr>
              <p:cNvSpPr/>
              <p:nvPr/>
            </p:nvSpPr>
            <p:spPr>
              <a:xfrm>
                <a:off x="4868232" y="28802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54ED88BE-F235-4F2F-A13F-4DBEB414A369}"/>
                  </a:ext>
                </a:extLst>
              </p:cNvPr>
              <p:cNvSpPr/>
              <p:nvPr/>
            </p:nvSpPr>
            <p:spPr>
              <a:xfrm>
                <a:off x="4868232" y="307071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6FF170E1-1CBB-49A8-8BFD-47D699F875BE}"/>
                </a:ext>
              </a:extLst>
            </p:cNvPr>
            <p:cNvSpPr/>
            <p:nvPr/>
          </p:nvSpPr>
          <p:spPr>
            <a:xfrm>
              <a:off x="4867834" y="3261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rgbClr val="5BA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D6317259-768A-45FF-B539-95ADCA199BCA}"/>
                </a:ext>
              </a:extLst>
            </p:cNvPr>
            <p:cNvSpPr/>
            <p:nvPr/>
          </p:nvSpPr>
          <p:spPr>
            <a:xfrm>
              <a:off x="4867834" y="34517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1CC59125-CC20-4469-B06F-440E8CFCAE66}"/>
                </a:ext>
              </a:extLst>
            </p:cNvPr>
            <p:cNvSpPr/>
            <p:nvPr/>
          </p:nvSpPr>
          <p:spPr>
            <a:xfrm>
              <a:off x="4867834" y="364221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F6316D73-40E5-4B15-951F-75B9ADCFF063}"/>
                </a:ext>
              </a:extLst>
            </p:cNvPr>
            <p:cNvSpPr/>
            <p:nvPr/>
          </p:nvSpPr>
          <p:spPr>
            <a:xfrm>
              <a:off x="4867834" y="3819507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4B3FDA3F-7A64-4A57-A003-70022BC42B2E}"/>
              </a:ext>
            </a:extLst>
          </p:cNvPr>
          <p:cNvSpPr txBox="1"/>
          <p:nvPr/>
        </p:nvSpPr>
        <p:spPr>
          <a:xfrm>
            <a:off x="3993161" y="1129699"/>
            <a:ext cx="264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DONNÉE PRÉPARÉE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A2641D50-8AFF-4C53-A594-0B8384CA5C5D}"/>
              </a:ext>
            </a:extLst>
          </p:cNvPr>
          <p:cNvSpPr txBox="1"/>
          <p:nvPr/>
        </p:nvSpPr>
        <p:spPr>
          <a:xfrm>
            <a:off x="3575029" y="5442877"/>
            <a:ext cx="28001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jeu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données assemblé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 seule ligne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client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Indicateurs clients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comportementaux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fréquence, valeur, récence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A533D4-86B0-4F7F-A73E-8F5B1FE4212C}"/>
              </a:ext>
            </a:extLst>
          </p:cNvPr>
          <p:cNvSpPr txBox="1"/>
          <p:nvPr/>
        </p:nvSpPr>
        <p:spPr>
          <a:xfrm>
            <a:off x="6856629" y="814840"/>
            <a:ext cx="227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SEGMENTATION</a:t>
            </a:r>
          </a:p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RFM</a:t>
            </a:r>
          </a:p>
        </p:txBody>
      </p:sp>
      <p:pic>
        <p:nvPicPr>
          <p:cNvPr id="19458" name="Picture 2" descr="Mathematics behind K-Mean Clustering algorithm - Muthukrishnan">
            <a:extLst>
              <a:ext uri="{FF2B5EF4-FFF2-40B4-BE49-F238E27FC236}">
                <a16:creationId xmlns:a16="http://schemas.microsoft.com/office/drawing/2014/main" id="{0DBB46C9-08C1-4FFE-9AC9-1C9C092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13" y="3922356"/>
            <a:ext cx="1738312" cy="118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BA255C91-6505-46B0-8317-BE4B21AD6D58}"/>
              </a:ext>
            </a:extLst>
          </p:cNvPr>
          <p:cNvSpPr txBox="1"/>
          <p:nvPr/>
        </p:nvSpPr>
        <p:spPr>
          <a:xfrm>
            <a:off x="6426273" y="5453543"/>
            <a:ext cx="30575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Recherche de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liens cachés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sous-populations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homogènes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 2" panose="05020102010507070707" pitchFamily="18" charset="2"/>
              <a:buChar char=""/>
            </a:pP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multi-dimensionnelle</a:t>
            </a:r>
          </a:p>
          <a:p>
            <a:pPr marL="285750" indent="-285750">
              <a:buFont typeface="Wingdings 2" panose="05020102010507070707" pitchFamily="18" charset="2"/>
              <a:buChar char=""/>
            </a:pP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applicable sur de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nouveaux clients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F302646-9FFB-47E5-8D6C-AC40B8816B0D}"/>
              </a:ext>
            </a:extLst>
          </p:cNvPr>
          <p:cNvSpPr txBox="1"/>
          <p:nvPr/>
        </p:nvSpPr>
        <p:spPr>
          <a:xfrm>
            <a:off x="3411392" y="2586081"/>
            <a:ext cx="16255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transformation </a:t>
            </a:r>
          </a:p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la donnée</a:t>
            </a:r>
            <a:endParaRPr lang="fr-FR" sz="16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643F0E0-FF29-4B27-A58C-851A6F25A378}"/>
              </a:ext>
            </a:extLst>
          </p:cNvPr>
          <p:cNvSpPr txBox="1"/>
          <p:nvPr/>
        </p:nvSpPr>
        <p:spPr>
          <a:xfrm>
            <a:off x="9544294" y="1102938"/>
            <a:ext cx="264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SEGMENTATION CLIENTÈLE</a:t>
            </a:r>
          </a:p>
        </p:txBody>
      </p:sp>
      <p:grpSp>
        <p:nvGrpSpPr>
          <p:cNvPr id="19462" name="Groupe 19461">
            <a:extLst>
              <a:ext uri="{FF2B5EF4-FFF2-40B4-BE49-F238E27FC236}">
                <a16:creationId xmlns:a16="http://schemas.microsoft.com/office/drawing/2014/main" id="{C0D996B0-8A34-4184-93E2-E57729A71C06}"/>
              </a:ext>
            </a:extLst>
          </p:cNvPr>
          <p:cNvGrpSpPr/>
          <p:nvPr/>
        </p:nvGrpSpPr>
        <p:grpSpPr>
          <a:xfrm>
            <a:off x="9697115" y="2609226"/>
            <a:ext cx="1520780" cy="1689764"/>
            <a:chOff x="9716067" y="2570726"/>
            <a:chExt cx="1520780" cy="1689764"/>
          </a:xfrm>
        </p:grpSpPr>
        <p:sp>
          <p:nvSpPr>
            <p:cNvPr id="86" name="Flèche : droite 85">
              <a:extLst>
                <a:ext uri="{FF2B5EF4-FFF2-40B4-BE49-F238E27FC236}">
                  <a16:creationId xmlns:a16="http://schemas.microsoft.com/office/drawing/2014/main" id="{32DD87BE-3133-4D58-A2AB-1FF0063DDA4C}"/>
                </a:ext>
              </a:extLst>
            </p:cNvPr>
            <p:cNvSpPr/>
            <p:nvPr/>
          </p:nvSpPr>
          <p:spPr>
            <a:xfrm>
              <a:off x="9716067" y="3309218"/>
              <a:ext cx="375071" cy="18747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8EF3614B-FDC6-4378-B081-87A70ECBEE94}"/>
                </a:ext>
              </a:extLst>
            </p:cNvPr>
            <p:cNvSpPr/>
            <p:nvPr/>
          </p:nvSpPr>
          <p:spPr>
            <a:xfrm>
              <a:off x="10703447" y="3039634"/>
              <a:ext cx="533400" cy="2884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FDDFE52-9712-45D9-8B2E-5CCB72916779}"/>
                </a:ext>
              </a:extLst>
            </p:cNvPr>
            <p:cNvSpPr/>
            <p:nvPr/>
          </p:nvSpPr>
          <p:spPr>
            <a:xfrm>
              <a:off x="10701212" y="2570726"/>
              <a:ext cx="533400" cy="288461"/>
            </a:xfrm>
            <a:prstGeom prst="ellipse">
              <a:avLst/>
            </a:prstGeom>
            <a:solidFill>
              <a:srgbClr val="4C6E8C"/>
            </a:solidFill>
            <a:ln>
              <a:solidFill>
                <a:srgbClr val="4C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D81A344A-1935-410B-94C3-867D64A3DF78}"/>
                </a:ext>
              </a:extLst>
            </p:cNvPr>
            <p:cNvSpPr/>
            <p:nvPr/>
          </p:nvSpPr>
          <p:spPr>
            <a:xfrm>
              <a:off x="10701212" y="3500728"/>
              <a:ext cx="533400" cy="288461"/>
            </a:xfrm>
            <a:prstGeom prst="ellipse">
              <a:avLst/>
            </a:prstGeom>
            <a:solidFill>
              <a:srgbClr val="F2EC00"/>
            </a:solidFill>
            <a:ln>
              <a:solidFill>
                <a:srgbClr val="F2E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139642AA-0E9A-4C5E-B3D1-A08E0DC029A0}"/>
                </a:ext>
              </a:extLst>
            </p:cNvPr>
            <p:cNvSpPr/>
            <p:nvPr/>
          </p:nvSpPr>
          <p:spPr>
            <a:xfrm>
              <a:off x="10701491" y="3972029"/>
              <a:ext cx="533400" cy="28846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1B91E2A8-A376-40CD-993D-9B9CC94F2C1F}"/>
                </a:ext>
              </a:extLst>
            </p:cNvPr>
            <p:cNvCxnSpPr/>
            <p:nvPr/>
          </p:nvCxnSpPr>
          <p:spPr>
            <a:xfrm flipV="1">
              <a:off x="10201013" y="2854513"/>
              <a:ext cx="397732" cy="5107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6" name="Connecteur droit avec flèche 19455">
              <a:extLst>
                <a:ext uri="{FF2B5EF4-FFF2-40B4-BE49-F238E27FC236}">
                  <a16:creationId xmlns:a16="http://schemas.microsoft.com/office/drawing/2014/main" id="{E6BE1E7E-1DD6-4B00-B1A6-922FA52D1568}"/>
                </a:ext>
              </a:extLst>
            </p:cNvPr>
            <p:cNvCxnSpPr/>
            <p:nvPr/>
          </p:nvCxnSpPr>
          <p:spPr>
            <a:xfrm flipV="1">
              <a:off x="10198602" y="3238556"/>
              <a:ext cx="402553" cy="1143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9" name="Connecteur droit avec flèche 19458">
              <a:extLst>
                <a:ext uri="{FF2B5EF4-FFF2-40B4-BE49-F238E27FC236}">
                  <a16:creationId xmlns:a16="http://schemas.microsoft.com/office/drawing/2014/main" id="{331815F6-3FB3-4113-9B7E-66A000E0B2D3}"/>
                </a:ext>
              </a:extLst>
            </p:cNvPr>
            <p:cNvCxnSpPr/>
            <p:nvPr/>
          </p:nvCxnSpPr>
          <p:spPr>
            <a:xfrm>
              <a:off x="10194898" y="3352856"/>
              <a:ext cx="403847" cy="21200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61" name="Connecteur droit avec flèche 19460">
              <a:extLst>
                <a:ext uri="{FF2B5EF4-FFF2-40B4-BE49-F238E27FC236}">
                  <a16:creationId xmlns:a16="http://schemas.microsoft.com/office/drawing/2014/main" id="{F6D34D88-EBA6-4DB2-9086-94E584B58F54}"/>
                </a:ext>
              </a:extLst>
            </p:cNvPr>
            <p:cNvCxnSpPr/>
            <p:nvPr/>
          </p:nvCxnSpPr>
          <p:spPr>
            <a:xfrm>
              <a:off x="10201013" y="3352856"/>
              <a:ext cx="397732" cy="61917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63E35BF-B801-4231-9DCE-589EFEA0D47E}"/>
              </a:ext>
            </a:extLst>
          </p:cNvPr>
          <p:cNvSpPr txBox="1"/>
          <p:nvPr/>
        </p:nvSpPr>
        <p:spPr>
          <a:xfrm>
            <a:off x="9286054" y="5442877"/>
            <a:ext cx="30575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Connaissance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 améliorée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intelligente</a:t>
            </a:r>
          </a:p>
          <a:p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 2" panose="05020102010507070707" pitchFamily="18" charset="2"/>
              </a:rPr>
              <a:t> </a:t>
            </a:r>
            <a:r>
              <a:rPr lang="fr-F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 descriptive des profils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F37BA8-6821-444A-9D00-E6B419F096B3}"/>
              </a:ext>
            </a:extLst>
          </p:cNvPr>
          <p:cNvSpPr txBox="1"/>
          <p:nvPr/>
        </p:nvSpPr>
        <p:spPr>
          <a:xfrm>
            <a:off x="6873013" y="2965286"/>
            <a:ext cx="2271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ALGORITHMES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D’APPRENTISSAGE </a:t>
            </a:r>
          </a:p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9F9F9"/>
                </a:highlight>
              </a:rPr>
              <a:t>NON SUPERVISÉ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9F9F9"/>
              </a:highlight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B50CC91-5E18-4324-A188-3C1C5E4BB8F1}"/>
              </a:ext>
            </a:extLst>
          </p:cNvPr>
          <p:cNvSpPr/>
          <p:nvPr/>
        </p:nvSpPr>
        <p:spPr>
          <a:xfrm>
            <a:off x="7709255" y="1740596"/>
            <a:ext cx="576000" cy="57769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2EEF72E-E826-4911-A7EC-3605FBE5781B}"/>
              </a:ext>
            </a:extLst>
          </p:cNvPr>
          <p:cNvSpPr/>
          <p:nvPr/>
        </p:nvSpPr>
        <p:spPr>
          <a:xfrm>
            <a:off x="7529097" y="1998898"/>
            <a:ext cx="576000" cy="57769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9B9E3458-E387-4312-8564-BD97146CE774}"/>
              </a:ext>
            </a:extLst>
          </p:cNvPr>
          <p:cNvSpPr/>
          <p:nvPr/>
        </p:nvSpPr>
        <p:spPr>
          <a:xfrm>
            <a:off x="7924939" y="1988232"/>
            <a:ext cx="576000" cy="57769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CF27020-9453-42AB-9C5B-67FE37F4721D}"/>
              </a:ext>
            </a:extLst>
          </p:cNvPr>
          <p:cNvSpPr txBox="1"/>
          <p:nvPr/>
        </p:nvSpPr>
        <p:spPr>
          <a:xfrm>
            <a:off x="7507557" y="1432701"/>
            <a:ext cx="1217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  <a:endParaRPr lang="fr-FR" sz="16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5562A506-F24C-47A3-B4DB-7C9E45EB21F3}"/>
              </a:ext>
            </a:extLst>
          </p:cNvPr>
          <p:cNvSpPr txBox="1"/>
          <p:nvPr/>
        </p:nvSpPr>
        <p:spPr>
          <a:xfrm>
            <a:off x="6987919" y="2490363"/>
            <a:ext cx="1217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  <a:endParaRPr lang="fr-FR" sz="1600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823A23F-2798-408A-9F50-7045034F855B}"/>
              </a:ext>
            </a:extLst>
          </p:cNvPr>
          <p:cNvSpPr txBox="1"/>
          <p:nvPr/>
        </p:nvSpPr>
        <p:spPr>
          <a:xfrm>
            <a:off x="8026607" y="2484543"/>
            <a:ext cx="1217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</a:t>
            </a:r>
            <a:endParaRPr lang="fr-FR" sz="1600" dirty="0"/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DF9142BC-8C2D-4E57-9FED-FCB0F5F53185}"/>
              </a:ext>
            </a:extLst>
          </p:cNvPr>
          <p:cNvSpPr/>
          <p:nvPr/>
        </p:nvSpPr>
        <p:spPr>
          <a:xfrm>
            <a:off x="6862306" y="829338"/>
            <a:ext cx="221654" cy="4346670"/>
          </a:xfrm>
          <a:prstGeom prst="leftBrace">
            <a:avLst>
              <a:gd name="adj1" fmla="val 8333"/>
              <a:gd name="adj2" fmla="val 60036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Accolade ouvrante 94">
            <a:extLst>
              <a:ext uri="{FF2B5EF4-FFF2-40B4-BE49-F238E27FC236}">
                <a16:creationId xmlns:a16="http://schemas.microsoft.com/office/drawing/2014/main" id="{1A23845B-24ED-47BF-B12B-49156606960D}"/>
              </a:ext>
            </a:extLst>
          </p:cNvPr>
          <p:cNvSpPr/>
          <p:nvPr/>
        </p:nvSpPr>
        <p:spPr>
          <a:xfrm rot="10800000">
            <a:off x="8936428" y="829338"/>
            <a:ext cx="217759" cy="4346670"/>
          </a:xfrm>
          <a:prstGeom prst="leftBrace">
            <a:avLst>
              <a:gd name="adj1" fmla="val 8333"/>
              <a:gd name="adj2" fmla="val 39771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A9457D-7B27-496D-A2F4-991EE16C2E73}"/>
              </a:ext>
            </a:extLst>
          </p:cNvPr>
          <p:cNvSpPr/>
          <p:nvPr/>
        </p:nvSpPr>
        <p:spPr>
          <a:xfrm>
            <a:off x="6266896" y="1792895"/>
            <a:ext cx="432000" cy="4304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7225A85-F86E-4B1B-B808-801EC0F1942D}"/>
              </a:ext>
            </a:extLst>
          </p:cNvPr>
          <p:cNvSpPr/>
          <p:nvPr/>
        </p:nvSpPr>
        <p:spPr>
          <a:xfrm>
            <a:off x="6312235" y="4175323"/>
            <a:ext cx="432000" cy="4304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CF86686-B90A-4363-A914-07103923CE1F}"/>
              </a:ext>
            </a:extLst>
          </p:cNvPr>
          <p:cNvSpPr txBox="1"/>
          <p:nvPr/>
        </p:nvSpPr>
        <p:spPr>
          <a:xfrm>
            <a:off x="6316141" y="1801706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fr-FR" b="1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7772C55-5D45-43F4-A35E-FD7D260F325A}"/>
              </a:ext>
            </a:extLst>
          </p:cNvPr>
          <p:cNvSpPr txBox="1"/>
          <p:nvPr/>
        </p:nvSpPr>
        <p:spPr>
          <a:xfrm>
            <a:off x="6372085" y="4181093"/>
            <a:ext cx="45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fr-FR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99AF04-F8F3-4A40-9FA8-BEF985670F3F}"/>
              </a:ext>
            </a:extLst>
          </p:cNvPr>
          <p:cNvSpPr txBox="1"/>
          <p:nvPr/>
        </p:nvSpPr>
        <p:spPr>
          <a:xfrm>
            <a:off x="690177" y="4514891"/>
            <a:ext cx="299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(Assemblage expliqué en annexe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46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02138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rganigramme : Procédé 75">
            <a:extLst>
              <a:ext uri="{FF2B5EF4-FFF2-40B4-BE49-F238E27FC236}">
                <a16:creationId xmlns:a16="http://schemas.microsoft.com/office/drawing/2014/main" id="{8D642E35-BE04-4510-9B9F-FD6716D67977}"/>
              </a:ext>
            </a:extLst>
          </p:cNvPr>
          <p:cNvSpPr/>
          <p:nvPr/>
        </p:nvSpPr>
        <p:spPr>
          <a:xfrm>
            <a:off x="714437" y="5410098"/>
            <a:ext cx="3263582" cy="1447903"/>
          </a:xfrm>
          <a:prstGeom prst="flowChartProcess">
            <a:avLst/>
          </a:prstGeom>
          <a:solidFill>
            <a:srgbClr val="C59F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1A83A0-3023-44F4-B1C8-FCCF2DFC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0" y="6361970"/>
            <a:ext cx="509726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ABADBACF-2D37-47A6-BF32-4CCD735D6AB3}"/>
              </a:ext>
            </a:extLst>
          </p:cNvPr>
          <p:cNvSpPr/>
          <p:nvPr/>
        </p:nvSpPr>
        <p:spPr>
          <a:xfrm>
            <a:off x="714438" y="0"/>
            <a:ext cx="3263582" cy="5410098"/>
          </a:xfrm>
          <a:prstGeom prst="flowChartProcess">
            <a:avLst/>
          </a:prstGeom>
          <a:solidFill>
            <a:schemeClr val="accent4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A992610-0F0C-4A03-BF22-52C2B82E5D6E}"/>
              </a:ext>
            </a:extLst>
          </p:cNvPr>
          <p:cNvSpPr txBox="1"/>
          <p:nvPr/>
        </p:nvSpPr>
        <p:spPr>
          <a:xfrm>
            <a:off x="8425643" y="397752"/>
            <a:ext cx="2181535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customers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sz="1800" dirty="0"/>
              <a:t>    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customer_unique_id</a:t>
            </a:r>
            <a:endParaRPr lang="fr-FR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customer_id</a:t>
            </a:r>
            <a:r>
              <a:rPr lang="fr-FR" sz="1800" dirty="0"/>
              <a:t>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</a:rPr>
              <a:t>orders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fr-FR" sz="1800" dirty="0"/>
              <a:t>                     </a:t>
            </a:r>
          </a:p>
          <a:p>
            <a:pPr algn="r"/>
            <a:r>
              <a:rPr lang="fr-FR" sz="1400" b="1" dirty="0" err="1"/>
              <a:t>price</a:t>
            </a:r>
            <a:endParaRPr lang="fr-FR" sz="1400" b="1" dirty="0"/>
          </a:p>
          <a:p>
            <a:pPr algn="r"/>
            <a:r>
              <a:rPr lang="fr-FR" sz="1100" b="1" dirty="0" err="1"/>
              <a:t>order_delivered_customer_date</a:t>
            </a:r>
            <a:endParaRPr lang="fr-FR" sz="1100" b="1" dirty="0"/>
          </a:p>
          <a:p>
            <a:pPr algn="r"/>
            <a:r>
              <a:rPr lang="fr-FR" sz="1100" b="1" dirty="0" err="1"/>
              <a:t>order_purchase_timestamp</a:t>
            </a:r>
            <a:r>
              <a:rPr lang="fr-FR" sz="1100" b="1" dirty="0"/>
              <a:t>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  <a:endParaRPr lang="fr-FR" sz="18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b="1" dirty="0" err="1">
                <a:solidFill>
                  <a:srgbClr val="56A46A"/>
                </a:solidFill>
              </a:rPr>
              <a:t>products</a:t>
            </a:r>
            <a:r>
              <a:rPr lang="fr-FR" sz="1800" b="1" dirty="0">
                <a:solidFill>
                  <a:srgbClr val="56A46A"/>
                </a:solidFill>
              </a:rPr>
              <a:t> 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sz="1800" dirty="0"/>
              <a:t>                     </a:t>
            </a:r>
          </a:p>
          <a:p>
            <a:pPr algn="r"/>
            <a:r>
              <a:rPr lang="fr-FR" sz="1400" b="1" dirty="0" err="1"/>
              <a:t>product_category_name</a:t>
            </a:r>
            <a:r>
              <a:rPr lang="fr-FR" sz="1400" b="1" dirty="0"/>
              <a:t>                      </a:t>
            </a:r>
          </a:p>
          <a:p>
            <a:pPr algn="r"/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  <a:p>
            <a:pPr algn="r"/>
            <a:r>
              <a:rPr lang="fr-FR" sz="1800" b="1" dirty="0" err="1">
                <a:solidFill>
                  <a:schemeClr val="bg2">
                    <a:lumMod val="50000"/>
                  </a:schemeClr>
                </a:solidFill>
              </a:rPr>
              <a:t>geolocation</a:t>
            </a:r>
            <a:r>
              <a:rPr lang="fr-FR" sz="1800" b="1" dirty="0">
                <a:solidFill>
                  <a:schemeClr val="accent3"/>
                </a:solidFill>
              </a:rPr>
              <a:t> 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 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geolocation_city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</a:t>
            </a:r>
          </a:p>
          <a:p>
            <a:pPr algn="r"/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geolocation_state</a:t>
            </a: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</a:t>
            </a:r>
          </a:p>
          <a:p>
            <a:pPr algn="r"/>
            <a:r>
              <a:rPr lang="fr-FR" sz="1800" dirty="0">
                <a:solidFill>
                  <a:schemeClr val="bg1">
                    <a:lumMod val="50000"/>
                  </a:schemeClr>
                </a:solidFill>
              </a:rPr>
              <a:t>---------------------------</a:t>
            </a:r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BB589688-C1C7-4B53-8776-C68C8942763F}"/>
              </a:ext>
            </a:extLst>
          </p:cNvPr>
          <p:cNvSpPr/>
          <p:nvPr/>
        </p:nvSpPr>
        <p:spPr>
          <a:xfrm>
            <a:off x="10958061" y="841922"/>
            <a:ext cx="1100955" cy="258168"/>
          </a:xfrm>
          <a:custGeom>
            <a:avLst/>
            <a:gdLst>
              <a:gd name="connsiteX0" fmla="*/ 533400 w 533400"/>
              <a:gd name="connsiteY0" fmla="*/ 76200 h 152400"/>
              <a:gd name="connsiteX1" fmla="*/ 266700 w 533400"/>
              <a:gd name="connsiteY1" fmla="*/ 152400 h 152400"/>
              <a:gd name="connsiteX2" fmla="*/ 0 w 533400"/>
              <a:gd name="connsiteY2" fmla="*/ 76200 h 152400"/>
              <a:gd name="connsiteX3" fmla="*/ 266700 w 533400"/>
              <a:gd name="connsiteY3" fmla="*/ 0 h 152400"/>
              <a:gd name="connsiteX4" fmla="*/ 533400 w 533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152400">
                <a:moveTo>
                  <a:pt x="533400" y="76200"/>
                </a:moveTo>
                <a:cubicBezTo>
                  <a:pt x="533400" y="118284"/>
                  <a:pt x="413994" y="152400"/>
                  <a:pt x="266700" y="152400"/>
                </a:cubicBezTo>
                <a:cubicBezTo>
                  <a:pt x="119406" y="152400"/>
                  <a:pt x="0" y="118284"/>
                  <a:pt x="0" y="76200"/>
                </a:cubicBezTo>
                <a:cubicBezTo>
                  <a:pt x="0" y="34116"/>
                  <a:pt x="119406" y="0"/>
                  <a:pt x="266700" y="0"/>
                </a:cubicBezTo>
                <a:cubicBezTo>
                  <a:pt x="413994" y="0"/>
                  <a:pt x="533400" y="34116"/>
                  <a:pt x="5334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D229C5AA-1C79-47C2-B0E7-9C6F79D49321}"/>
              </a:ext>
            </a:extLst>
          </p:cNvPr>
          <p:cNvSpPr/>
          <p:nvPr/>
        </p:nvSpPr>
        <p:spPr>
          <a:xfrm>
            <a:off x="10958061" y="1027491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E373CBA5-D2C3-41D3-A6E5-CEF12C2519F6}"/>
              </a:ext>
            </a:extLst>
          </p:cNvPr>
          <p:cNvSpPr/>
          <p:nvPr/>
        </p:nvSpPr>
        <p:spPr>
          <a:xfrm>
            <a:off x="10958057" y="2010399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0CA33291-19C0-4C82-8C3B-7B694EF19349}"/>
              </a:ext>
            </a:extLst>
          </p:cNvPr>
          <p:cNvSpPr/>
          <p:nvPr/>
        </p:nvSpPr>
        <p:spPr>
          <a:xfrm>
            <a:off x="10927083" y="2635072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F97B22-CE2F-4A52-A635-81226A865A00}"/>
              </a:ext>
            </a:extLst>
          </p:cNvPr>
          <p:cNvSpPr/>
          <p:nvPr/>
        </p:nvSpPr>
        <p:spPr>
          <a:xfrm>
            <a:off x="10949357" y="3389524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rgbClr val="56A4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3CE4CE96-93C9-4C23-9799-AF9B25019F43}"/>
              </a:ext>
            </a:extLst>
          </p:cNvPr>
          <p:cNvSpPr/>
          <p:nvPr/>
        </p:nvSpPr>
        <p:spPr>
          <a:xfrm>
            <a:off x="10958058" y="4361378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C7C31D61-5B44-4CF7-A41E-DA810CD4B68B}"/>
              </a:ext>
            </a:extLst>
          </p:cNvPr>
          <p:cNvSpPr/>
          <p:nvPr/>
        </p:nvSpPr>
        <p:spPr>
          <a:xfrm>
            <a:off x="10958056" y="4737233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F0F86437-1894-4865-83A3-BE806A416869}"/>
              </a:ext>
            </a:extLst>
          </p:cNvPr>
          <p:cNvSpPr/>
          <p:nvPr/>
        </p:nvSpPr>
        <p:spPr>
          <a:xfrm>
            <a:off x="10949357" y="6017910"/>
            <a:ext cx="1100955" cy="387252"/>
          </a:xfrm>
          <a:custGeom>
            <a:avLst/>
            <a:gdLst>
              <a:gd name="connsiteX0" fmla="*/ 457200 w 533400"/>
              <a:gd name="connsiteY0" fmla="*/ 152400 h 228600"/>
              <a:gd name="connsiteX1" fmla="*/ 438150 w 533400"/>
              <a:gd name="connsiteY1" fmla="*/ 133350 h 228600"/>
              <a:gd name="connsiteX2" fmla="*/ 457200 w 533400"/>
              <a:gd name="connsiteY2" fmla="*/ 114300 h 228600"/>
              <a:gd name="connsiteX3" fmla="*/ 476250 w 533400"/>
              <a:gd name="connsiteY3" fmla="*/ 133350 h 228600"/>
              <a:gd name="connsiteX4" fmla="*/ 457200 w 533400"/>
              <a:gd name="connsiteY4" fmla="*/ 152400 h 228600"/>
              <a:gd name="connsiteX5" fmla="*/ 266700 w 533400"/>
              <a:gd name="connsiteY5" fmla="*/ 76200 h 228600"/>
              <a:gd name="connsiteX6" fmla="*/ 0 w 533400"/>
              <a:gd name="connsiteY6" fmla="*/ 0 h 228600"/>
              <a:gd name="connsiteX7" fmla="*/ 0 w 533400"/>
              <a:gd name="connsiteY7" fmla="*/ 152400 h 228600"/>
              <a:gd name="connsiteX8" fmla="*/ 266700 w 533400"/>
              <a:gd name="connsiteY8" fmla="*/ 228600 h 228600"/>
              <a:gd name="connsiteX9" fmla="*/ 533400 w 533400"/>
              <a:gd name="connsiteY9" fmla="*/ 152400 h 228600"/>
              <a:gd name="connsiteX10" fmla="*/ 533400 w 533400"/>
              <a:gd name="connsiteY10" fmla="*/ 0 h 228600"/>
              <a:gd name="connsiteX11" fmla="*/ 266700 w 533400"/>
              <a:gd name="connsiteY11" fmla="*/ 762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228600">
                <a:moveTo>
                  <a:pt x="457200" y="152400"/>
                </a:moveTo>
                <a:cubicBezTo>
                  <a:pt x="445770" y="152400"/>
                  <a:pt x="438150" y="144780"/>
                  <a:pt x="438150" y="133350"/>
                </a:cubicBezTo>
                <a:cubicBezTo>
                  <a:pt x="438150" y="121920"/>
                  <a:pt x="445770" y="114300"/>
                  <a:pt x="457200" y="114300"/>
                </a:cubicBezTo>
                <a:cubicBezTo>
                  <a:pt x="468630" y="114300"/>
                  <a:pt x="476250" y="121920"/>
                  <a:pt x="476250" y="133350"/>
                </a:cubicBezTo>
                <a:cubicBezTo>
                  <a:pt x="476250" y="144780"/>
                  <a:pt x="468630" y="152400"/>
                  <a:pt x="457200" y="152400"/>
                </a:cubicBezTo>
                <a:close/>
                <a:moveTo>
                  <a:pt x="266700" y="76200"/>
                </a:moveTo>
                <a:cubicBezTo>
                  <a:pt x="120015" y="76200"/>
                  <a:pt x="0" y="41910"/>
                  <a:pt x="0" y="0"/>
                </a:cubicBezTo>
                <a:lnTo>
                  <a:pt x="0" y="152400"/>
                </a:lnTo>
                <a:cubicBezTo>
                  <a:pt x="0" y="194310"/>
                  <a:pt x="120015" y="228600"/>
                  <a:pt x="266700" y="228600"/>
                </a:cubicBezTo>
                <a:cubicBezTo>
                  <a:pt x="413385" y="228600"/>
                  <a:pt x="533400" y="194310"/>
                  <a:pt x="533400" y="152400"/>
                </a:cubicBezTo>
                <a:lnTo>
                  <a:pt x="533400" y="0"/>
                </a:lnTo>
                <a:cubicBezTo>
                  <a:pt x="533400" y="41910"/>
                  <a:pt x="413385" y="76200"/>
                  <a:pt x="266700" y="7620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BD61F013-80F1-446E-9CD3-88A611E8266A}"/>
              </a:ext>
            </a:extLst>
          </p:cNvPr>
          <p:cNvCxnSpPr>
            <a:cxnSpLocks/>
          </p:cNvCxnSpPr>
          <p:nvPr/>
        </p:nvCxnSpPr>
        <p:spPr>
          <a:xfrm>
            <a:off x="10607178" y="930091"/>
            <a:ext cx="469298" cy="29102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2350AD1-DC60-43FC-8168-E7684CD738D2}"/>
              </a:ext>
            </a:extLst>
          </p:cNvPr>
          <p:cNvCxnSpPr>
            <a:cxnSpLocks/>
          </p:cNvCxnSpPr>
          <p:nvPr/>
        </p:nvCxnSpPr>
        <p:spPr>
          <a:xfrm>
            <a:off x="10607178" y="2006433"/>
            <a:ext cx="651372" cy="23766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au 81">
            <a:extLst>
              <a:ext uri="{FF2B5EF4-FFF2-40B4-BE49-F238E27FC236}">
                <a16:creationId xmlns:a16="http://schemas.microsoft.com/office/drawing/2014/main" id="{190C1109-A05D-46FA-BC48-CCCF5FF5B741}"/>
              </a:ext>
            </a:extLst>
          </p:cNvPr>
          <p:cNvGraphicFramePr>
            <a:graphicFrameLocks noGrp="1"/>
          </p:cNvGraphicFramePr>
          <p:nvPr/>
        </p:nvGraphicFramePr>
        <p:xfrm>
          <a:off x="3996697" y="2178779"/>
          <a:ext cx="455563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563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Regroupement par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r>
                        <a:rPr lang="fr-FR" sz="1600" dirty="0"/>
                        <a:t>= </a:t>
                      </a:r>
                      <a:r>
                        <a:rPr lang="fr-FR" sz="1600" dirty="0" err="1"/>
                        <a:t>pd.pivot_table</a:t>
                      </a:r>
                      <a:r>
                        <a:rPr lang="fr-FR" sz="1600" dirty="0"/>
                        <a:t>(</a:t>
                      </a:r>
                      <a:r>
                        <a:rPr lang="fr-FR" sz="1600" dirty="0" err="1"/>
                        <a:t>df_categories</a:t>
                      </a:r>
                      <a:r>
                        <a:rPr lang="fr-FR" sz="1600" dirty="0"/>
                        <a:t>,                                 </a:t>
                      </a:r>
                    </a:p>
                    <a:p>
                      <a:r>
                        <a:rPr lang="fr-FR" sz="1600" dirty="0"/>
                        <a:t>                            index=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 err="1">
                          <a:solidFill>
                            <a:srgbClr val="C00000"/>
                          </a:solidFill>
                        </a:rPr>
                        <a:t>customer_unique_id</a:t>
                      </a:r>
                      <a:r>
                        <a:rPr lang="fr-FR" sz="1600" b="0" dirty="0">
                          <a:solidFill>
                            <a:srgbClr val="C00000"/>
                          </a:solidFill>
                          <a:effectLst/>
                        </a:rPr>
                        <a:t>'</a:t>
                      </a:r>
                      <a:r>
                        <a:rPr lang="fr-F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84" name="Tableau 83">
            <a:extLst>
              <a:ext uri="{FF2B5EF4-FFF2-40B4-BE49-F238E27FC236}">
                <a16:creationId xmlns:a16="http://schemas.microsoft.com/office/drawing/2014/main" id="{551DC103-AE70-4DC3-92EE-C4BF6C528916}"/>
              </a:ext>
            </a:extLst>
          </p:cNvPr>
          <p:cNvGraphicFramePr>
            <a:graphicFrameLocks noGrp="1"/>
          </p:cNvGraphicFramePr>
          <p:nvPr/>
        </p:nvGraphicFramePr>
        <p:xfrm>
          <a:off x="3997776" y="1194535"/>
          <a:ext cx="4540650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4065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Délais de livraison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/>
                        <a:t>df</a:t>
                      </a:r>
                      <a:r>
                        <a:rPr lang="fr-FR" sz="1600" dirty="0"/>
                        <a:t>[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 err="1">
                          <a:solidFill>
                            <a:srgbClr val="C00000"/>
                          </a:solidFill>
                        </a:rPr>
                        <a:t>order_delivered_customer_date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/>
                        <a:t>] </a:t>
                      </a:r>
                      <a:r>
                        <a:rPr lang="fr-FR" sz="1600" dirty="0">
                          <a:solidFill>
                            <a:srgbClr val="CC66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fr-FR" sz="1600" dirty="0">
                          <a:solidFill>
                            <a:srgbClr val="CC66FF"/>
                          </a:solidFill>
                        </a:rPr>
                        <a:t> </a:t>
                      </a:r>
                      <a:r>
                        <a:rPr lang="fr-FR" sz="1600" dirty="0" err="1"/>
                        <a:t>df</a:t>
                      </a:r>
                      <a:r>
                        <a:rPr lang="fr-FR" sz="1600" dirty="0"/>
                        <a:t>[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 err="1">
                          <a:solidFill>
                            <a:srgbClr val="C00000"/>
                          </a:solidFill>
                        </a:rPr>
                        <a:t>order_purchase_timestamp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/>
                        <a:t>]</a:t>
                      </a:r>
                      <a:endParaRPr 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3E1F519E-69B4-43AE-9A1E-ED9118CA0752}"/>
              </a:ext>
            </a:extLst>
          </p:cNvPr>
          <p:cNvSpPr/>
          <p:nvPr/>
        </p:nvSpPr>
        <p:spPr>
          <a:xfrm>
            <a:off x="8689162" y="9967"/>
            <a:ext cx="3502838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F60615AE-0D9E-4F57-8A9E-95F56961F806}"/>
              </a:ext>
            </a:extLst>
          </p:cNvPr>
          <p:cNvSpPr txBox="1"/>
          <p:nvPr/>
        </p:nvSpPr>
        <p:spPr>
          <a:xfrm>
            <a:off x="8767603" y="-46046"/>
            <a:ext cx="335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variables (3)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B5191D-CCE2-4ABB-8BD1-D51C19490887}"/>
              </a:ext>
            </a:extLst>
          </p:cNvPr>
          <p:cNvSpPr txBox="1"/>
          <p:nvPr/>
        </p:nvSpPr>
        <p:spPr>
          <a:xfrm>
            <a:off x="1076532" y="-7906"/>
            <a:ext cx="2704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Indicateurs</a:t>
            </a:r>
          </a:p>
          <a:p>
            <a:pPr algn="ctr"/>
            <a:r>
              <a:rPr lang="fr-FR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Comportementaux</a:t>
            </a:r>
          </a:p>
          <a:p>
            <a:endParaRPr lang="fr-FR" sz="2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BEE86F8-04A0-4004-BFAF-6B6AD53EED71}"/>
              </a:ext>
            </a:extLst>
          </p:cNvPr>
          <p:cNvCxnSpPr>
            <a:cxnSpLocks/>
          </p:cNvCxnSpPr>
          <p:nvPr/>
        </p:nvCxnSpPr>
        <p:spPr>
          <a:xfrm flipV="1">
            <a:off x="10602829" y="3587568"/>
            <a:ext cx="560094" cy="549866"/>
          </a:xfrm>
          <a:prstGeom prst="line">
            <a:avLst/>
          </a:prstGeom>
          <a:ln w="28575">
            <a:solidFill>
              <a:srgbClr val="56A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3B4126C-8DD3-49F4-8CA7-1E3DA753FB9F}"/>
              </a:ext>
            </a:extLst>
          </p:cNvPr>
          <p:cNvCxnSpPr>
            <a:cxnSpLocks/>
          </p:cNvCxnSpPr>
          <p:nvPr/>
        </p:nvCxnSpPr>
        <p:spPr>
          <a:xfrm>
            <a:off x="10602829" y="5924051"/>
            <a:ext cx="473647" cy="28748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au 70">
            <a:extLst>
              <a:ext uri="{FF2B5EF4-FFF2-40B4-BE49-F238E27FC236}">
                <a16:creationId xmlns:a16="http://schemas.microsoft.com/office/drawing/2014/main" id="{2151C825-6B19-41B3-AC3D-E075E6692381}"/>
              </a:ext>
            </a:extLst>
          </p:cNvPr>
          <p:cNvGraphicFramePr>
            <a:graphicFrameLocks noGrp="1"/>
          </p:cNvGraphicFramePr>
          <p:nvPr/>
        </p:nvGraphicFramePr>
        <p:xfrm>
          <a:off x="4004187" y="215595"/>
          <a:ext cx="4540650" cy="9395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4065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Année, mois, jour, heure (dernier achat)</a:t>
                      </a:r>
                      <a:endParaRPr lang="fr-FR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573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latin typeface="+mj-lt"/>
                        </a:rPr>
                        <a:t>pd.DatetimeIndex</a:t>
                      </a:r>
                      <a:r>
                        <a:rPr lang="fr-FR" sz="1400" dirty="0">
                          <a:latin typeface="+mj-lt"/>
                        </a:rPr>
                        <a:t>(</a:t>
                      </a:r>
                      <a:r>
                        <a:rPr lang="fr-FR" sz="1400" dirty="0" err="1">
                          <a:latin typeface="+mj-lt"/>
                        </a:rPr>
                        <a:t>df_temp</a:t>
                      </a:r>
                      <a:r>
                        <a:rPr lang="fr-FR" sz="1400" dirty="0">
                          <a:latin typeface="+mj-lt"/>
                        </a:rPr>
                        <a:t>[</a:t>
                      </a:r>
                      <a:r>
                        <a:rPr lang="fr-FR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'</a:t>
                      </a:r>
                      <a:r>
                        <a:rPr lang="fr-FR" sz="1400" b="1" dirty="0" err="1">
                          <a:solidFill>
                            <a:srgbClr val="C00000"/>
                          </a:solidFill>
                          <a:latin typeface="+mj-lt"/>
                        </a:rPr>
                        <a:t>order_purchase_timestamp</a:t>
                      </a:r>
                      <a:r>
                        <a:rPr lang="fr-FR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’</a:t>
                      </a:r>
                      <a:r>
                        <a:rPr lang="fr-FR" sz="1400" dirty="0">
                          <a:latin typeface="+mj-lt"/>
                        </a:rPr>
                        <a:t>])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r>
                        <a:rPr lang="fr-F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year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 , 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r>
                        <a:rPr lang="fr-F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month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 , 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r>
                        <a:rPr lang="fr-F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day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 , 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r>
                        <a:rPr lang="fr-FR" sz="14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hours</a:t>
                      </a:r>
                      <a:r>
                        <a:rPr lang="fr-FR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endParaRPr kumimoji="0" lang="fr-F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74" name="Tableau 73">
            <a:extLst>
              <a:ext uri="{FF2B5EF4-FFF2-40B4-BE49-F238E27FC236}">
                <a16:creationId xmlns:a16="http://schemas.microsoft.com/office/drawing/2014/main" id="{FDBAD5BF-8F09-418A-BC03-C7537A65D017}"/>
              </a:ext>
            </a:extLst>
          </p:cNvPr>
          <p:cNvGraphicFramePr>
            <a:graphicFrameLocks noGrp="1"/>
          </p:cNvGraphicFramePr>
          <p:nvPr/>
        </p:nvGraphicFramePr>
        <p:xfrm>
          <a:off x="4025095" y="3283720"/>
          <a:ext cx="455563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5563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Montant dépensé par catégorie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r>
                        <a:rPr lang="fr-FR" sz="1600" dirty="0" err="1"/>
                        <a:t>columns</a:t>
                      </a:r>
                      <a:r>
                        <a:rPr lang="fr-FR" sz="1600" dirty="0"/>
                        <a:t> = 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 err="1">
                          <a:solidFill>
                            <a:srgbClr val="C00000"/>
                          </a:solidFill>
                        </a:rPr>
                        <a:t>product_category_name_english</a:t>
                      </a:r>
                      <a:r>
                        <a:rPr lang="fr-FR" sz="160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dirty="0"/>
                        <a:t>,</a:t>
                      </a:r>
                    </a:p>
                    <a:p>
                      <a:r>
                        <a:rPr lang="fr-FR" sz="1600" dirty="0"/>
                        <a:t>                   </a:t>
                      </a:r>
                      <a:r>
                        <a:rPr lang="fr-FR" sz="1600" dirty="0" err="1"/>
                        <a:t>aggfunc</a:t>
                      </a:r>
                      <a:r>
                        <a:rPr lang="fr-FR" sz="1600" dirty="0"/>
                        <a:t> = </a:t>
                      </a:r>
                      <a:r>
                        <a:rPr lang="fr-FR" sz="1600" dirty="0" err="1"/>
                        <a:t>np.sum</a:t>
                      </a:r>
                      <a:r>
                        <a:rPr lang="fr-FR" sz="1600" dirty="0"/>
                        <a:t>,</a:t>
                      </a:r>
                    </a:p>
                    <a:p>
                      <a:r>
                        <a:rPr lang="fr-FR" sz="1600" dirty="0"/>
                        <a:t>                   </a:t>
                      </a:r>
                      <a:r>
                        <a:rPr lang="fr-FR" sz="1600" dirty="0" err="1"/>
                        <a:t>fill_value</a:t>
                      </a:r>
                      <a:r>
                        <a:rPr lang="fr-FR" sz="1600" dirty="0"/>
                        <a:t>=0).</a:t>
                      </a:r>
                      <a:r>
                        <a:rPr lang="fr-FR" sz="1600" dirty="0" err="1"/>
                        <a:t>reset_index</a:t>
                      </a:r>
                      <a:r>
                        <a:rPr lang="fr-FR" sz="1600" dirty="0"/>
                        <a:t>()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graphicFrame>
        <p:nvGraphicFramePr>
          <p:cNvPr id="75" name="Tableau 74">
            <a:extLst>
              <a:ext uri="{FF2B5EF4-FFF2-40B4-BE49-F238E27FC236}">
                <a16:creationId xmlns:a16="http://schemas.microsoft.com/office/drawing/2014/main" id="{79BE6993-46C7-46A7-8F80-F83D6EDD07DE}"/>
              </a:ext>
            </a:extLst>
          </p:cNvPr>
          <p:cNvGraphicFramePr>
            <a:graphicFrameLocks noGrp="1"/>
          </p:cNvGraphicFramePr>
          <p:nvPr/>
        </p:nvGraphicFramePr>
        <p:xfrm>
          <a:off x="4013799" y="5690313"/>
          <a:ext cx="455563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5563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Villes, États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fr-FR" sz="16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fr-FR" sz="160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geolocation_city</a:t>
                      </a:r>
                      <a:r>
                        <a:rPr lang="fr-FR" sz="16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(100 + ‘</a:t>
                      </a:r>
                      <a:r>
                        <a:rPr lang="fr-FR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</a:t>
                      </a:r>
                      <a:r>
                        <a:rPr lang="fr-F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’) </a:t>
                      </a:r>
                      <a:r>
                        <a:rPr lang="fr-FR" sz="14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fr-FR" sz="16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fr-FR" sz="160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geolocation_state</a:t>
                      </a:r>
                      <a:r>
                        <a:rPr lang="fr-FR" sz="16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’      </a:t>
                      </a:r>
                      <a:r>
                        <a:rPr lang="fr-FR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sp>
        <p:nvSpPr>
          <p:cNvPr id="80" name="ZoneTexte 79">
            <a:extLst>
              <a:ext uri="{FF2B5EF4-FFF2-40B4-BE49-F238E27FC236}">
                <a16:creationId xmlns:a16="http://schemas.microsoft.com/office/drawing/2014/main" id="{27700C4A-DB3C-4DDB-8A60-C93DB8923F64}"/>
              </a:ext>
            </a:extLst>
          </p:cNvPr>
          <p:cNvSpPr txBox="1"/>
          <p:nvPr/>
        </p:nvSpPr>
        <p:spPr>
          <a:xfrm>
            <a:off x="1037223" y="5845398"/>
            <a:ext cx="2544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Villes des clients</a:t>
            </a:r>
          </a:p>
          <a:p>
            <a:pPr algn="l"/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Etats des clients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E1B0609-8385-416A-8D34-BA30E923CDAE}"/>
              </a:ext>
            </a:extLst>
          </p:cNvPr>
          <p:cNvSpPr txBox="1"/>
          <p:nvPr/>
        </p:nvSpPr>
        <p:spPr>
          <a:xfrm>
            <a:off x="1681149" y="5426599"/>
            <a:ext cx="2140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Géographiques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0018D92-14D0-4197-97D5-42EA58EB42CA}"/>
              </a:ext>
            </a:extLst>
          </p:cNvPr>
          <p:cNvSpPr txBox="1"/>
          <p:nvPr/>
        </p:nvSpPr>
        <p:spPr>
          <a:xfrm>
            <a:off x="1073985" y="868630"/>
            <a:ext cx="29398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Séries temporelles </a:t>
            </a:r>
          </a:p>
          <a:p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(heure, jour, mois, année </a:t>
            </a:r>
          </a:p>
          <a:p>
            <a:r>
              <a:rPr lang="fr-FR" sz="1600" i="0" dirty="0">
                <a:solidFill>
                  <a:srgbClr val="000000"/>
                </a:solidFill>
                <a:effectLst/>
                <a:latin typeface="Helvetica Neue"/>
              </a:rPr>
              <a:t>du dernier achat)</a:t>
            </a:r>
            <a:endParaRPr lang="fr-FR" sz="1600" b="1" i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  <a:p>
            <a:endParaRPr lang="fr-FR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2A1258E-E608-42FA-A27E-7275A8936317}"/>
              </a:ext>
            </a:extLst>
          </p:cNvPr>
          <p:cNvSpPr txBox="1"/>
          <p:nvPr/>
        </p:nvSpPr>
        <p:spPr>
          <a:xfrm>
            <a:off x="1021683" y="2225046"/>
            <a:ext cx="2442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Délais de livraison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3823DC2-844C-47A7-85DD-6916B16B4FB2}"/>
              </a:ext>
            </a:extLst>
          </p:cNvPr>
          <p:cNvSpPr txBox="1"/>
          <p:nvPr/>
        </p:nvSpPr>
        <p:spPr>
          <a:xfrm>
            <a:off x="1073985" y="4016395"/>
            <a:ext cx="30123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Montant par catégorie</a:t>
            </a:r>
          </a:p>
          <a:p>
            <a:endParaRPr lang="fr-FR" sz="1600" b="1" i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  <a:p>
            <a:endParaRPr lang="fr-FR" sz="800" b="1" i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  <a:p>
            <a:r>
              <a:rPr lang="fr-FR" sz="16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fr-FR" sz="1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Catégorie la plus achetée</a:t>
            </a:r>
          </a:p>
          <a:p>
            <a:endParaRPr lang="fr-FR" sz="1600" b="1" i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C1FA1E3-1011-4EA9-A14E-7DBAD6591AAC}"/>
              </a:ext>
            </a:extLst>
          </p:cNvPr>
          <p:cNvSpPr txBox="1"/>
          <p:nvPr/>
        </p:nvSpPr>
        <p:spPr>
          <a:xfrm>
            <a:off x="1651316" y="1692482"/>
            <a:ext cx="1109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df_temp</a:t>
            </a:r>
            <a:endParaRPr lang="fr-FR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EB5BC8-A7FD-4B77-BF70-C2243EE161D6}"/>
              </a:ext>
            </a:extLst>
          </p:cNvPr>
          <p:cNvSpPr txBox="1"/>
          <p:nvPr/>
        </p:nvSpPr>
        <p:spPr>
          <a:xfrm>
            <a:off x="1744945" y="4945632"/>
            <a:ext cx="1768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df_categories</a:t>
            </a:r>
            <a:r>
              <a:rPr lang="fr-FR" sz="1600" dirty="0"/>
              <a:t> </a:t>
            </a:r>
          </a:p>
        </p:txBody>
      </p:sp>
      <p:graphicFrame>
        <p:nvGraphicFramePr>
          <p:cNvPr id="60" name="Tableau 59">
            <a:extLst>
              <a:ext uri="{FF2B5EF4-FFF2-40B4-BE49-F238E27FC236}">
                <a16:creationId xmlns:a16="http://schemas.microsoft.com/office/drawing/2014/main" id="{C507DA87-517D-4782-8841-6C7F0CF521DE}"/>
              </a:ext>
            </a:extLst>
          </p:cNvPr>
          <p:cNvGraphicFramePr>
            <a:graphicFrameLocks noGrp="1"/>
          </p:cNvGraphicFramePr>
          <p:nvPr/>
        </p:nvGraphicFramePr>
        <p:xfrm>
          <a:off x="4013799" y="4504672"/>
          <a:ext cx="4555630" cy="944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55630">
                  <a:extLst>
                    <a:ext uri="{9D8B030D-6E8A-4147-A177-3AD203B41FA5}">
                      <a16:colId xmlns:a16="http://schemas.microsoft.com/office/drawing/2014/main" val="2425158633"/>
                    </a:ext>
                  </a:extLst>
                </a:gridCol>
              </a:tblGrid>
              <a:tr h="32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Catégorie la plus achetée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82739"/>
                  </a:ext>
                </a:extLst>
              </a:tr>
              <a:tr h="3215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b="0" dirty="0" err="1">
                          <a:solidFill>
                            <a:srgbClr val="C00000"/>
                          </a:solidFill>
                        </a:rPr>
                        <a:t>customer_unique_id</a:t>
                      </a:r>
                      <a:r>
                        <a:rPr lang="fr-FR" sz="1600" b="0" dirty="0">
                          <a:solidFill>
                            <a:srgbClr val="C00000"/>
                          </a:solidFill>
                          <a:effectLst/>
                        </a:rPr>
                        <a:t>'</a:t>
                      </a:r>
                      <a:r>
                        <a:rPr lang="fr-FR" sz="16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fr-FR" sz="1600" b="0" dirty="0">
                          <a:solidFill>
                            <a:srgbClr val="C00000"/>
                          </a:solidFill>
                        </a:rPr>
                        <a:t> '</a:t>
                      </a:r>
                      <a:r>
                        <a:rPr lang="fr-FR" sz="1600" b="0" dirty="0" err="1">
                          <a:solidFill>
                            <a:srgbClr val="C00000"/>
                          </a:solidFill>
                        </a:rPr>
                        <a:t>customer_id</a:t>
                      </a:r>
                      <a:r>
                        <a:rPr lang="fr-FR" sz="1600" b="0" dirty="0">
                          <a:solidFill>
                            <a:srgbClr val="C00000"/>
                          </a:solidFill>
                        </a:rPr>
                        <a:t>'</a:t>
                      </a:r>
                    </a:p>
                    <a:p>
                      <a:r>
                        <a:rPr lang="fr-FR" sz="1600" b="0" dirty="0">
                          <a:solidFill>
                            <a:srgbClr val="C00000"/>
                          </a:solidFill>
                        </a:rPr>
                        <a:t>'</a:t>
                      </a:r>
                      <a:r>
                        <a:rPr lang="fr-FR" sz="1600" b="0" dirty="0" err="1">
                          <a:solidFill>
                            <a:srgbClr val="C00000"/>
                          </a:solidFill>
                        </a:rPr>
                        <a:t>product_category_name_english</a:t>
                      </a:r>
                      <a:r>
                        <a:rPr lang="fr-FR" sz="1600" b="0" dirty="0">
                          <a:solidFill>
                            <a:srgbClr val="C0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47110"/>
                  </a:ext>
                </a:extLst>
              </a:tr>
            </a:tbl>
          </a:graphicData>
        </a:graphic>
      </p:graphicFrame>
      <p:sp>
        <p:nvSpPr>
          <p:cNvPr id="61" name="ZoneTexte 60">
            <a:extLst>
              <a:ext uri="{FF2B5EF4-FFF2-40B4-BE49-F238E27FC236}">
                <a16:creationId xmlns:a16="http://schemas.microsoft.com/office/drawing/2014/main" id="{547B873D-76BB-4583-A88E-62173E5BB641}"/>
              </a:ext>
            </a:extLst>
          </p:cNvPr>
          <p:cNvSpPr txBox="1"/>
          <p:nvPr/>
        </p:nvSpPr>
        <p:spPr>
          <a:xfrm>
            <a:off x="1671053" y="4295593"/>
            <a:ext cx="1768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top_categorie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307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2D022BB-CE3B-4600-BE2D-CEA0EDC8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883" y="3835104"/>
            <a:ext cx="2838348" cy="270221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CFADE5-5F31-4A0F-977E-34981907C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6"/>
          <a:stretch/>
        </p:blipFill>
        <p:spPr>
          <a:xfrm>
            <a:off x="1077294" y="4038715"/>
            <a:ext cx="2789510" cy="25605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DD2095B-63C7-44C6-ACF6-DBECC68F0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72"/>
          <a:stretch/>
        </p:blipFill>
        <p:spPr>
          <a:xfrm>
            <a:off x="1016362" y="937193"/>
            <a:ext cx="2789510" cy="25605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733B7C-1EF5-4CBD-9C07-FBF02DA02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48" y="994822"/>
            <a:ext cx="2715782" cy="25605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C5EA2A-88FA-4F61-9060-1C46C5808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53"/>
          <a:stretch/>
        </p:blipFill>
        <p:spPr>
          <a:xfrm>
            <a:off x="9300035" y="668196"/>
            <a:ext cx="2814590" cy="155656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D28582-6019-45B7-8D8D-844EA86D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8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067C1B-3122-4672-A580-10CB7DF552B3}"/>
              </a:ext>
            </a:extLst>
          </p:cNvPr>
          <p:cNvSpPr/>
          <p:nvPr/>
        </p:nvSpPr>
        <p:spPr>
          <a:xfrm>
            <a:off x="878778" y="70082"/>
            <a:ext cx="6193141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F67D0C-869E-4911-957E-32CC6BD2E299}"/>
              </a:ext>
            </a:extLst>
          </p:cNvPr>
          <p:cNvSpPr txBox="1"/>
          <p:nvPr/>
        </p:nvSpPr>
        <p:spPr>
          <a:xfrm>
            <a:off x="924903" y="6901"/>
            <a:ext cx="630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:  k-</a:t>
            </a:r>
            <a:r>
              <a:rPr lang="fr-FR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3 segments (k=3)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8FFD72E-E90D-4B40-9E83-FBB103995134}"/>
              </a:ext>
            </a:extLst>
          </p:cNvPr>
          <p:cNvSpPr txBox="1"/>
          <p:nvPr/>
        </p:nvSpPr>
        <p:spPr>
          <a:xfrm>
            <a:off x="1527239" y="345798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C27F08-D1F2-475F-A7A2-8CE5A3C96EBE}"/>
              </a:ext>
            </a:extLst>
          </p:cNvPr>
          <p:cNvSpPr txBox="1"/>
          <p:nvPr/>
        </p:nvSpPr>
        <p:spPr>
          <a:xfrm>
            <a:off x="2369588" y="3457989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DE49F72-1A54-454E-ABF7-DA886D529522}"/>
              </a:ext>
            </a:extLst>
          </p:cNvPr>
          <p:cNvSpPr txBox="1"/>
          <p:nvPr/>
        </p:nvSpPr>
        <p:spPr>
          <a:xfrm>
            <a:off x="3166635" y="345321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8B0F04-3936-482E-AA33-1ACBF0BE9220}"/>
              </a:ext>
            </a:extLst>
          </p:cNvPr>
          <p:cNvSpPr txBox="1"/>
          <p:nvPr/>
        </p:nvSpPr>
        <p:spPr>
          <a:xfrm>
            <a:off x="1997650" y="535846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BE2E772-B5C5-4124-8725-4D0E847FE59D}"/>
              </a:ext>
            </a:extLst>
          </p:cNvPr>
          <p:cNvSpPr txBox="1"/>
          <p:nvPr/>
        </p:nvSpPr>
        <p:spPr>
          <a:xfrm>
            <a:off x="1491606" y="3813959"/>
            <a:ext cx="157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 total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FA3BAF0-6E2A-428B-991E-0788A6059A3B}"/>
              </a:ext>
            </a:extLst>
          </p:cNvPr>
          <p:cNvSpPr txBox="1"/>
          <p:nvPr/>
        </p:nvSpPr>
        <p:spPr>
          <a:xfrm>
            <a:off x="5527497" y="684718"/>
            <a:ext cx="137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1A019DD-3917-445E-8239-113BF27D9A69}"/>
              </a:ext>
            </a:extLst>
          </p:cNvPr>
          <p:cNvSpPr txBox="1"/>
          <p:nvPr/>
        </p:nvSpPr>
        <p:spPr>
          <a:xfrm>
            <a:off x="4478781" y="4019014"/>
            <a:ext cx="235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 de paiement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4EE8BFA4-A121-4DD2-9DBC-84A6C1F8DF13}"/>
              </a:ext>
            </a:extLst>
          </p:cNvPr>
          <p:cNvGrpSpPr/>
          <p:nvPr/>
        </p:nvGrpSpPr>
        <p:grpSpPr>
          <a:xfrm>
            <a:off x="8093943" y="2980019"/>
            <a:ext cx="4134341" cy="2879848"/>
            <a:chOff x="7611434" y="2536580"/>
            <a:chExt cx="4134341" cy="2879848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9AB6798-7805-49CA-A9D5-1CC5A63F86CC}"/>
                </a:ext>
              </a:extLst>
            </p:cNvPr>
            <p:cNvSpPr/>
            <p:nvPr/>
          </p:nvSpPr>
          <p:spPr>
            <a:xfrm>
              <a:off x="7624186" y="2699489"/>
              <a:ext cx="144000" cy="144000"/>
            </a:xfrm>
            <a:prstGeom prst="ellipse">
              <a:avLst/>
            </a:prstGeom>
            <a:solidFill>
              <a:srgbClr val="0272A2"/>
            </a:solidFill>
            <a:ln>
              <a:solidFill>
                <a:srgbClr val="027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E4EF7780-DDBC-4BEA-B131-B63D22A128D5}"/>
                </a:ext>
              </a:extLst>
            </p:cNvPr>
            <p:cNvSpPr txBox="1"/>
            <p:nvPr/>
          </p:nvSpPr>
          <p:spPr>
            <a:xfrm>
              <a:off x="7775825" y="2582895"/>
              <a:ext cx="113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272A2"/>
                  </a:solidFill>
                </a:rPr>
                <a:t>Cluster 0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C0DBC34-3D5E-4032-A985-13D42112E8EA}"/>
                </a:ext>
              </a:extLst>
            </p:cNvPr>
            <p:cNvSpPr/>
            <p:nvPr/>
          </p:nvSpPr>
          <p:spPr>
            <a:xfrm>
              <a:off x="7611434" y="3907691"/>
              <a:ext cx="144000" cy="144000"/>
            </a:xfrm>
            <a:prstGeom prst="ellipse">
              <a:avLst/>
            </a:prstGeom>
            <a:solidFill>
              <a:srgbClr val="9FC377"/>
            </a:solidFill>
            <a:ln>
              <a:solidFill>
                <a:srgbClr val="9FC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CC066C77-5EDB-4678-919F-51359D5768D2}"/>
                </a:ext>
              </a:extLst>
            </p:cNvPr>
            <p:cNvSpPr txBox="1"/>
            <p:nvPr/>
          </p:nvSpPr>
          <p:spPr>
            <a:xfrm>
              <a:off x="7763073" y="3791097"/>
              <a:ext cx="113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9FC377"/>
                  </a:solidFill>
                </a:rPr>
                <a:t>Cluster 1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841B617A-2BB8-4D3D-BA96-D43AE1B4ADFB}"/>
                </a:ext>
              </a:extLst>
            </p:cNvPr>
            <p:cNvSpPr/>
            <p:nvPr/>
          </p:nvSpPr>
          <p:spPr>
            <a:xfrm>
              <a:off x="7652802" y="5163690"/>
              <a:ext cx="144000" cy="144000"/>
            </a:xfrm>
            <a:prstGeom prst="ellipse">
              <a:avLst/>
            </a:prstGeom>
            <a:solidFill>
              <a:srgbClr val="CA0B0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FDC9F44-CC70-4420-9048-682D16BF5EF7}"/>
                </a:ext>
              </a:extLst>
            </p:cNvPr>
            <p:cNvSpPr txBox="1"/>
            <p:nvPr/>
          </p:nvSpPr>
          <p:spPr>
            <a:xfrm>
              <a:off x="7804441" y="5047096"/>
              <a:ext cx="113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CA0B03"/>
                  </a:solidFill>
                </a:rPr>
                <a:t>Cluster 2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33A6D2B-3441-4EEE-A344-009CB51E5534}"/>
                </a:ext>
              </a:extLst>
            </p:cNvPr>
            <p:cNvSpPr txBox="1"/>
            <p:nvPr/>
          </p:nvSpPr>
          <p:spPr>
            <a:xfrm>
              <a:off x="9666745" y="3652597"/>
              <a:ext cx="1638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Clients en voie de perdition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43DD9042-CE6D-4B57-9B9F-F061104337E7}"/>
                </a:ext>
              </a:extLst>
            </p:cNvPr>
            <p:cNvSpPr txBox="1"/>
            <p:nvPr/>
          </p:nvSpPr>
          <p:spPr>
            <a:xfrm>
              <a:off x="9597580" y="5045613"/>
              <a:ext cx="214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Meilleurs clients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084BEF7E-FFC3-4B33-B227-A48288516C8A}"/>
                </a:ext>
              </a:extLst>
            </p:cNvPr>
            <p:cNvSpPr txBox="1"/>
            <p:nvPr/>
          </p:nvSpPr>
          <p:spPr>
            <a:xfrm>
              <a:off x="9510000" y="2536580"/>
              <a:ext cx="214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Nouveaux clients</a:t>
              </a:r>
            </a:p>
          </p:txBody>
        </p:sp>
        <p:sp>
          <p:nvSpPr>
            <p:cNvPr id="71" name="Flèche : droite 70">
              <a:extLst>
                <a:ext uri="{FF2B5EF4-FFF2-40B4-BE49-F238E27FC236}">
                  <a16:creationId xmlns:a16="http://schemas.microsoft.com/office/drawing/2014/main" id="{08D0D9D3-DED0-46A2-AFBF-72F46AAA6E14}"/>
                </a:ext>
              </a:extLst>
            </p:cNvPr>
            <p:cNvSpPr/>
            <p:nvPr/>
          </p:nvSpPr>
          <p:spPr>
            <a:xfrm>
              <a:off x="8934493" y="2641658"/>
              <a:ext cx="456329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Flèche : droite 71">
              <a:extLst>
                <a:ext uri="{FF2B5EF4-FFF2-40B4-BE49-F238E27FC236}">
                  <a16:creationId xmlns:a16="http://schemas.microsoft.com/office/drawing/2014/main" id="{FFE51AFD-5B46-4B5C-91E4-C670149DC339}"/>
                </a:ext>
              </a:extLst>
            </p:cNvPr>
            <p:cNvSpPr/>
            <p:nvPr/>
          </p:nvSpPr>
          <p:spPr>
            <a:xfrm>
              <a:off x="8996227" y="3879866"/>
              <a:ext cx="456329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Flèche : droite 72">
              <a:extLst>
                <a:ext uri="{FF2B5EF4-FFF2-40B4-BE49-F238E27FC236}">
                  <a16:creationId xmlns:a16="http://schemas.microsoft.com/office/drawing/2014/main" id="{CC89CC63-4380-4476-A608-9050B32A59E9}"/>
                </a:ext>
              </a:extLst>
            </p:cNvPr>
            <p:cNvSpPr/>
            <p:nvPr/>
          </p:nvSpPr>
          <p:spPr>
            <a:xfrm>
              <a:off x="9053671" y="5126703"/>
              <a:ext cx="456329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EC3CD8E7-3B29-4BCE-B26C-B0D828FE12A4}"/>
              </a:ext>
            </a:extLst>
          </p:cNvPr>
          <p:cNvSpPr txBox="1"/>
          <p:nvPr/>
        </p:nvSpPr>
        <p:spPr>
          <a:xfrm>
            <a:off x="2944299" y="751620"/>
            <a:ext cx="1261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8120E74-0648-4D6C-BDD5-516ED79A27C6}"/>
              </a:ext>
            </a:extLst>
          </p:cNvPr>
          <p:cNvSpPr txBox="1"/>
          <p:nvPr/>
        </p:nvSpPr>
        <p:spPr>
          <a:xfrm>
            <a:off x="5290278" y="1138175"/>
            <a:ext cx="1079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par cluster)</a:t>
            </a:r>
            <a:endParaRPr lang="fr-FR" sz="14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42E6650-AD14-439A-B826-62F955BAFEED}"/>
              </a:ext>
            </a:extLst>
          </p:cNvPr>
          <p:cNvSpPr txBox="1"/>
          <p:nvPr/>
        </p:nvSpPr>
        <p:spPr>
          <a:xfrm>
            <a:off x="1759538" y="4070972"/>
            <a:ext cx="1261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2FE5839-7FD7-45A8-B640-73008B2CF71D}"/>
              </a:ext>
            </a:extLst>
          </p:cNvPr>
          <p:cNvSpPr txBox="1"/>
          <p:nvPr/>
        </p:nvSpPr>
        <p:spPr>
          <a:xfrm>
            <a:off x="5288822" y="4466787"/>
            <a:ext cx="1261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99A31D4B-F76F-4919-BCB5-D3B8743CF3F2}"/>
              </a:ext>
            </a:extLst>
          </p:cNvPr>
          <p:cNvSpPr txBox="1"/>
          <p:nvPr/>
        </p:nvSpPr>
        <p:spPr>
          <a:xfrm>
            <a:off x="1568768" y="6495114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7FE23BAC-89B9-4AA8-AD39-52DE963CD625}"/>
              </a:ext>
            </a:extLst>
          </p:cNvPr>
          <p:cNvSpPr txBox="1"/>
          <p:nvPr/>
        </p:nvSpPr>
        <p:spPr>
          <a:xfrm>
            <a:off x="2411117" y="6495114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6C0ACAC2-A2DB-4B0D-B458-DA6131FF8922}"/>
              </a:ext>
            </a:extLst>
          </p:cNvPr>
          <p:cNvSpPr txBox="1"/>
          <p:nvPr/>
        </p:nvSpPr>
        <p:spPr>
          <a:xfrm>
            <a:off x="3336132" y="649070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23377E3-9557-430A-B265-FB8866292EAE}"/>
              </a:ext>
            </a:extLst>
          </p:cNvPr>
          <p:cNvSpPr txBox="1"/>
          <p:nvPr/>
        </p:nvSpPr>
        <p:spPr>
          <a:xfrm>
            <a:off x="5156200" y="646285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69CF96A-CEFF-4359-B676-31FE6B2D927C}"/>
              </a:ext>
            </a:extLst>
          </p:cNvPr>
          <p:cNvSpPr txBox="1"/>
          <p:nvPr/>
        </p:nvSpPr>
        <p:spPr>
          <a:xfrm>
            <a:off x="5998549" y="6462852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994CE27-CC43-4E64-B61F-F602FEF1B5A9}"/>
              </a:ext>
            </a:extLst>
          </p:cNvPr>
          <p:cNvSpPr txBox="1"/>
          <p:nvPr/>
        </p:nvSpPr>
        <p:spPr>
          <a:xfrm>
            <a:off x="6878132" y="644261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7150E46-5732-43C3-BB90-5029B45E465F}"/>
              </a:ext>
            </a:extLst>
          </p:cNvPr>
          <p:cNvSpPr txBox="1"/>
          <p:nvPr/>
        </p:nvSpPr>
        <p:spPr>
          <a:xfrm>
            <a:off x="5127625" y="3470545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4049AFD6-94FF-4CBF-9ADA-2E65EEA4B49F}"/>
              </a:ext>
            </a:extLst>
          </p:cNvPr>
          <p:cNvSpPr txBox="1"/>
          <p:nvPr/>
        </p:nvSpPr>
        <p:spPr>
          <a:xfrm>
            <a:off x="5969974" y="3470545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16D4919-C514-4BB6-BB4A-AA8EB7DC27BF}"/>
              </a:ext>
            </a:extLst>
          </p:cNvPr>
          <p:cNvSpPr txBox="1"/>
          <p:nvPr/>
        </p:nvSpPr>
        <p:spPr>
          <a:xfrm>
            <a:off x="6767021" y="346577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4F28A0AF-BC39-4903-8BA2-27A7692EFADB}"/>
              </a:ext>
            </a:extLst>
          </p:cNvPr>
          <p:cNvSpPr txBox="1"/>
          <p:nvPr/>
        </p:nvSpPr>
        <p:spPr>
          <a:xfrm>
            <a:off x="10036084" y="2232720"/>
            <a:ext cx="671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B28D0895-13EE-4FDA-A708-01FB334D8E31}"/>
              </a:ext>
            </a:extLst>
          </p:cNvPr>
          <p:cNvSpPr txBox="1"/>
          <p:nvPr/>
        </p:nvSpPr>
        <p:spPr>
          <a:xfrm rot="16200000">
            <a:off x="8803502" y="1325378"/>
            <a:ext cx="5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8BE1338-606F-4B1E-AA2F-B3B7F41B6593}"/>
              </a:ext>
            </a:extLst>
          </p:cNvPr>
          <p:cNvGrpSpPr/>
          <p:nvPr/>
        </p:nvGrpSpPr>
        <p:grpSpPr>
          <a:xfrm>
            <a:off x="9949313" y="1602330"/>
            <a:ext cx="399882" cy="261610"/>
            <a:chOff x="3243977" y="5796185"/>
            <a:chExt cx="399882" cy="261610"/>
          </a:xfrm>
        </p:grpSpPr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61BADC57-1055-457F-9920-0C55A30CA441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4C2BE9F-4B28-4F1A-9B97-ED698A871C7C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D6AEC20B-E817-4032-8002-A8AB888B89E9}"/>
              </a:ext>
            </a:extLst>
          </p:cNvPr>
          <p:cNvGrpSpPr/>
          <p:nvPr/>
        </p:nvGrpSpPr>
        <p:grpSpPr>
          <a:xfrm>
            <a:off x="9949313" y="1241512"/>
            <a:ext cx="399882" cy="261610"/>
            <a:chOff x="3243977" y="5796185"/>
            <a:chExt cx="399882" cy="26161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59322E79-1107-4266-B305-AFF3CE11D513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CE5A0960-CB09-41D4-B214-272734F6D440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603482F-DE66-498E-B478-8298804AFEA3}"/>
              </a:ext>
            </a:extLst>
          </p:cNvPr>
          <p:cNvGrpSpPr/>
          <p:nvPr/>
        </p:nvGrpSpPr>
        <p:grpSpPr>
          <a:xfrm>
            <a:off x="10750801" y="1255063"/>
            <a:ext cx="399882" cy="261610"/>
            <a:chOff x="3243977" y="5796185"/>
            <a:chExt cx="399882" cy="261610"/>
          </a:xfrm>
        </p:grpSpPr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50F101FF-0F7F-4A5D-A5AF-6F6C2F057B89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010111A5-7AAC-4A03-A53D-4E5F6D51BD57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586F3036-B2B9-4F87-B75B-35CE419AAC1A}"/>
              </a:ext>
            </a:extLst>
          </p:cNvPr>
          <p:cNvGrpSpPr/>
          <p:nvPr/>
        </p:nvGrpSpPr>
        <p:grpSpPr>
          <a:xfrm>
            <a:off x="7877905" y="941132"/>
            <a:ext cx="950670" cy="1347141"/>
            <a:chOff x="10777219" y="983956"/>
            <a:chExt cx="950670" cy="1347141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412E69C7-A9AE-4F77-8A02-47A1BB1C533C}"/>
                </a:ext>
              </a:extLst>
            </p:cNvPr>
            <p:cNvGrpSpPr/>
            <p:nvPr/>
          </p:nvGrpSpPr>
          <p:grpSpPr>
            <a:xfrm>
              <a:off x="10858540" y="1302397"/>
              <a:ext cx="829428" cy="1028700"/>
              <a:chOff x="10748115" y="817680"/>
              <a:chExt cx="829428" cy="102870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53F4B84-D012-4D66-8BD1-6A83C4C0BC69}"/>
                  </a:ext>
                </a:extLst>
              </p:cNvPr>
              <p:cNvSpPr/>
              <p:nvPr/>
            </p:nvSpPr>
            <p:spPr>
              <a:xfrm>
                <a:off x="10748115" y="817680"/>
                <a:ext cx="829428" cy="1028700"/>
              </a:xfrm>
              <a:prstGeom prst="rect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FEB74445-691D-4D0C-BAE3-63AE17C4A7E4}"/>
                  </a:ext>
                </a:extLst>
              </p:cNvPr>
              <p:cNvSpPr/>
              <p:nvPr/>
            </p:nvSpPr>
            <p:spPr>
              <a:xfrm>
                <a:off x="10833131" y="957892"/>
                <a:ext cx="144000" cy="144000"/>
              </a:xfrm>
              <a:prstGeom prst="ellipse">
                <a:avLst/>
              </a:prstGeom>
              <a:solidFill>
                <a:srgbClr val="0272A2"/>
              </a:solidFill>
              <a:ln>
                <a:solidFill>
                  <a:srgbClr val="027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1974CC00-4A03-4B2B-A584-5260EC22114B}"/>
                  </a:ext>
                </a:extLst>
              </p:cNvPr>
              <p:cNvSpPr/>
              <p:nvPr/>
            </p:nvSpPr>
            <p:spPr>
              <a:xfrm>
                <a:off x="10829833" y="1252237"/>
                <a:ext cx="144000" cy="144000"/>
              </a:xfrm>
              <a:prstGeom prst="ellipse">
                <a:avLst/>
              </a:prstGeom>
              <a:solidFill>
                <a:srgbClr val="9FC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A566D700-E234-4497-9466-0E99677249FA}"/>
                  </a:ext>
                </a:extLst>
              </p:cNvPr>
              <p:cNvSpPr/>
              <p:nvPr/>
            </p:nvSpPr>
            <p:spPr>
              <a:xfrm>
                <a:off x="10829754" y="1527338"/>
                <a:ext cx="144000" cy="144000"/>
              </a:xfrm>
              <a:prstGeom prst="ellipse">
                <a:avLst/>
              </a:prstGeom>
              <a:solidFill>
                <a:srgbClr val="CA0B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6FA562C7-D40A-4D06-B8C4-66BAAE9C8C49}"/>
                  </a:ext>
                </a:extLst>
              </p:cNvPr>
              <p:cNvSpPr txBox="1"/>
              <p:nvPr/>
            </p:nvSpPr>
            <p:spPr>
              <a:xfrm>
                <a:off x="11045038" y="833245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DFC8AE11-7D95-4378-B785-4BDC31F89A9F}"/>
                  </a:ext>
                </a:extLst>
              </p:cNvPr>
              <p:cNvSpPr txBox="1"/>
              <p:nvPr/>
            </p:nvSpPr>
            <p:spPr>
              <a:xfrm>
                <a:off x="11055393" y="1128167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AE890F2A-A4C4-499B-B88C-F155A7512007}"/>
                  </a:ext>
                </a:extLst>
              </p:cNvPr>
              <p:cNvSpPr txBox="1"/>
              <p:nvPr/>
            </p:nvSpPr>
            <p:spPr>
              <a:xfrm>
                <a:off x="11069585" y="1403946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0ECA4A8-4FF1-4F71-9AC6-3F8B9B390265}"/>
                </a:ext>
              </a:extLst>
            </p:cNvPr>
            <p:cNvSpPr txBox="1"/>
            <p:nvPr/>
          </p:nvSpPr>
          <p:spPr>
            <a:xfrm>
              <a:off x="10777219" y="983956"/>
              <a:ext cx="95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6788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7F730C5C-282B-4C72-B94B-81374B6D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4" y="4208397"/>
            <a:ext cx="2468802" cy="2310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C61547-E742-4E7D-B555-6DB7566B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57" y="1235511"/>
            <a:ext cx="2452515" cy="23188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1C35703-9FAD-4D75-96F0-7AE0F9E35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3"/>
          <a:stretch/>
        </p:blipFill>
        <p:spPr>
          <a:xfrm>
            <a:off x="1149708" y="3936032"/>
            <a:ext cx="2688837" cy="25173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A3C861-39CD-4DF6-9BEE-1402C8EAB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3" y="1030470"/>
            <a:ext cx="2592791" cy="2457622"/>
          </a:xfrm>
          <a:prstGeom prst="rect">
            <a:avLst/>
          </a:prstGeom>
        </p:spPr>
      </p:pic>
      <p:grpSp>
        <p:nvGrpSpPr>
          <p:cNvPr id="92" name="Groupe 91">
            <a:extLst>
              <a:ext uri="{FF2B5EF4-FFF2-40B4-BE49-F238E27FC236}">
                <a16:creationId xmlns:a16="http://schemas.microsoft.com/office/drawing/2014/main" id="{17B0EB81-5A4E-4440-B964-4A54A40C93D5}"/>
              </a:ext>
            </a:extLst>
          </p:cNvPr>
          <p:cNvGrpSpPr/>
          <p:nvPr/>
        </p:nvGrpSpPr>
        <p:grpSpPr>
          <a:xfrm>
            <a:off x="7739708" y="865180"/>
            <a:ext cx="950670" cy="1347141"/>
            <a:chOff x="10777219" y="983956"/>
            <a:chExt cx="950670" cy="1347141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BAA64E71-D14A-4B40-B28F-48745AE646A8}"/>
                </a:ext>
              </a:extLst>
            </p:cNvPr>
            <p:cNvGrpSpPr/>
            <p:nvPr/>
          </p:nvGrpSpPr>
          <p:grpSpPr>
            <a:xfrm>
              <a:off x="10858540" y="1302397"/>
              <a:ext cx="829428" cy="1028700"/>
              <a:chOff x="10748115" y="817680"/>
              <a:chExt cx="829428" cy="10287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DD80ABA-97E9-4222-822B-D7148610E6EC}"/>
                  </a:ext>
                </a:extLst>
              </p:cNvPr>
              <p:cNvSpPr/>
              <p:nvPr/>
            </p:nvSpPr>
            <p:spPr>
              <a:xfrm>
                <a:off x="10748115" y="817680"/>
                <a:ext cx="829428" cy="1028700"/>
              </a:xfrm>
              <a:prstGeom prst="rect">
                <a:avLst/>
              </a:prstGeom>
              <a:solidFill>
                <a:srgbClr val="F2F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48BD8E5B-76F4-488B-942F-2A09D861E1BE}"/>
                  </a:ext>
                </a:extLst>
              </p:cNvPr>
              <p:cNvSpPr/>
              <p:nvPr/>
            </p:nvSpPr>
            <p:spPr>
              <a:xfrm>
                <a:off x="10833131" y="957892"/>
                <a:ext cx="144000" cy="144000"/>
              </a:xfrm>
              <a:prstGeom prst="ellipse">
                <a:avLst/>
              </a:prstGeom>
              <a:solidFill>
                <a:srgbClr val="0272A2"/>
              </a:solidFill>
              <a:ln>
                <a:solidFill>
                  <a:srgbClr val="027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D9060405-D9AF-4F3E-99F5-A5CE1B8B27CE}"/>
                  </a:ext>
                </a:extLst>
              </p:cNvPr>
              <p:cNvSpPr/>
              <p:nvPr/>
            </p:nvSpPr>
            <p:spPr>
              <a:xfrm>
                <a:off x="10829833" y="1252237"/>
                <a:ext cx="144000" cy="144000"/>
              </a:xfrm>
              <a:prstGeom prst="ellipse">
                <a:avLst/>
              </a:prstGeom>
              <a:solidFill>
                <a:srgbClr val="9FC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5A97E0E5-1827-400D-BB09-036FCDE1633F}"/>
                  </a:ext>
                </a:extLst>
              </p:cNvPr>
              <p:cNvSpPr/>
              <p:nvPr/>
            </p:nvSpPr>
            <p:spPr>
              <a:xfrm>
                <a:off x="10829754" y="1527338"/>
                <a:ext cx="144000" cy="144000"/>
              </a:xfrm>
              <a:prstGeom prst="ellipse">
                <a:avLst/>
              </a:prstGeom>
              <a:solidFill>
                <a:srgbClr val="CA0B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B07C35AC-F0D7-45D0-AAD6-60ACE45647D2}"/>
                  </a:ext>
                </a:extLst>
              </p:cNvPr>
              <p:cNvSpPr txBox="1"/>
              <p:nvPr/>
            </p:nvSpPr>
            <p:spPr>
              <a:xfrm>
                <a:off x="11045038" y="833245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01" name="ZoneTexte 100">
                <a:extLst>
                  <a:ext uri="{FF2B5EF4-FFF2-40B4-BE49-F238E27FC236}">
                    <a16:creationId xmlns:a16="http://schemas.microsoft.com/office/drawing/2014/main" id="{3CC1E0B4-137D-44F0-8B10-058D3A1CA895}"/>
                  </a:ext>
                </a:extLst>
              </p:cNvPr>
              <p:cNvSpPr txBox="1"/>
              <p:nvPr/>
            </p:nvSpPr>
            <p:spPr>
              <a:xfrm>
                <a:off x="11055393" y="1128167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02" name="ZoneTexte 101">
                <a:extLst>
                  <a:ext uri="{FF2B5EF4-FFF2-40B4-BE49-F238E27FC236}">
                    <a16:creationId xmlns:a16="http://schemas.microsoft.com/office/drawing/2014/main" id="{2E718D44-D3EF-4AFB-9AE0-5B2A7917CD96}"/>
                  </a:ext>
                </a:extLst>
              </p:cNvPr>
              <p:cNvSpPr txBox="1"/>
              <p:nvPr/>
            </p:nvSpPr>
            <p:spPr>
              <a:xfrm>
                <a:off x="11069585" y="1403946"/>
                <a:ext cx="464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059F110D-8CB0-4395-8B14-65AED0E29FCF}"/>
                </a:ext>
              </a:extLst>
            </p:cNvPr>
            <p:cNvSpPr txBox="1"/>
            <p:nvPr/>
          </p:nvSpPr>
          <p:spPr>
            <a:xfrm>
              <a:off x="10777219" y="983956"/>
              <a:ext cx="95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EF6FB9C-4532-4D06-8167-2217228ED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118" y="631256"/>
            <a:ext cx="2928484" cy="14990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D28582-6019-45B7-8D8D-844EA86D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58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52</a:t>
            </a:fld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8FFD72E-E90D-4B40-9E83-FBB103995134}"/>
              </a:ext>
            </a:extLst>
          </p:cNvPr>
          <p:cNvSpPr txBox="1"/>
          <p:nvPr/>
        </p:nvSpPr>
        <p:spPr>
          <a:xfrm>
            <a:off x="1441514" y="345798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C27F08-D1F2-475F-A7A2-8CE5A3C96EBE}"/>
              </a:ext>
            </a:extLst>
          </p:cNvPr>
          <p:cNvSpPr txBox="1"/>
          <p:nvPr/>
        </p:nvSpPr>
        <p:spPr>
          <a:xfrm>
            <a:off x="2102888" y="3457989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DE49F72-1A54-454E-ABF7-DA886D529522}"/>
              </a:ext>
            </a:extLst>
          </p:cNvPr>
          <p:cNvSpPr txBox="1"/>
          <p:nvPr/>
        </p:nvSpPr>
        <p:spPr>
          <a:xfrm>
            <a:off x="2709435" y="345321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8B0F04-3936-482E-AA33-1ACBF0BE9220}"/>
              </a:ext>
            </a:extLst>
          </p:cNvPr>
          <p:cNvSpPr txBox="1"/>
          <p:nvPr/>
        </p:nvSpPr>
        <p:spPr>
          <a:xfrm>
            <a:off x="2149172" y="635192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BE2E772-B5C5-4124-8725-4D0E847FE59D}"/>
              </a:ext>
            </a:extLst>
          </p:cNvPr>
          <p:cNvSpPr txBox="1"/>
          <p:nvPr/>
        </p:nvSpPr>
        <p:spPr>
          <a:xfrm>
            <a:off x="1764528" y="3809500"/>
            <a:ext cx="157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Montant total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FA3BAF0-6E2A-428B-991E-0788A6059A3B}"/>
              </a:ext>
            </a:extLst>
          </p:cNvPr>
          <p:cNvSpPr txBox="1"/>
          <p:nvPr/>
        </p:nvSpPr>
        <p:spPr>
          <a:xfrm>
            <a:off x="5408478" y="726292"/>
            <a:ext cx="137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1A019DD-3917-445E-8239-113BF27D9A69}"/>
              </a:ext>
            </a:extLst>
          </p:cNvPr>
          <p:cNvSpPr txBox="1"/>
          <p:nvPr/>
        </p:nvSpPr>
        <p:spPr>
          <a:xfrm>
            <a:off x="4968390" y="3870613"/>
            <a:ext cx="248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Facilités de paiement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59AB6798-7805-49CA-A9D5-1CC5A63F86CC}"/>
              </a:ext>
            </a:extLst>
          </p:cNvPr>
          <p:cNvSpPr/>
          <p:nvPr/>
        </p:nvSpPr>
        <p:spPr>
          <a:xfrm>
            <a:off x="7947304" y="3142928"/>
            <a:ext cx="144000" cy="144000"/>
          </a:xfrm>
          <a:prstGeom prst="ellipse">
            <a:avLst/>
          </a:prstGeom>
          <a:solidFill>
            <a:srgbClr val="0272A2"/>
          </a:solidFill>
          <a:ln>
            <a:solidFill>
              <a:srgbClr val="027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4EF7780-DDBC-4BEA-B131-B63D22A128D5}"/>
              </a:ext>
            </a:extLst>
          </p:cNvPr>
          <p:cNvSpPr txBox="1"/>
          <p:nvPr/>
        </p:nvSpPr>
        <p:spPr>
          <a:xfrm>
            <a:off x="8098943" y="3026334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</a:rPr>
              <a:t>Cluster 0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2C0DBC34-3D5E-4032-A985-13D42112E8EA}"/>
              </a:ext>
            </a:extLst>
          </p:cNvPr>
          <p:cNvSpPr/>
          <p:nvPr/>
        </p:nvSpPr>
        <p:spPr>
          <a:xfrm>
            <a:off x="7934552" y="3912980"/>
            <a:ext cx="144000" cy="144000"/>
          </a:xfrm>
          <a:prstGeom prst="ellipse">
            <a:avLst/>
          </a:prstGeom>
          <a:solidFill>
            <a:srgbClr val="9FC377"/>
          </a:solidFill>
          <a:ln>
            <a:solidFill>
              <a:srgbClr val="9FC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C066C77-5EDB-4678-919F-51359D5768D2}"/>
              </a:ext>
            </a:extLst>
          </p:cNvPr>
          <p:cNvSpPr txBox="1"/>
          <p:nvPr/>
        </p:nvSpPr>
        <p:spPr>
          <a:xfrm>
            <a:off x="8086191" y="3796386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</a:rPr>
              <a:t>Cluster 1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41B617A-2BB8-4D3D-BA96-D43AE1B4ADFB}"/>
              </a:ext>
            </a:extLst>
          </p:cNvPr>
          <p:cNvSpPr/>
          <p:nvPr/>
        </p:nvSpPr>
        <p:spPr>
          <a:xfrm>
            <a:off x="7975920" y="4664154"/>
            <a:ext cx="144000" cy="144000"/>
          </a:xfrm>
          <a:prstGeom prst="ellipse">
            <a:avLst/>
          </a:prstGeom>
          <a:solidFill>
            <a:srgbClr val="CA0B0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FDC9F44-CC70-4420-9048-682D16BF5EF7}"/>
              </a:ext>
            </a:extLst>
          </p:cNvPr>
          <p:cNvSpPr txBox="1"/>
          <p:nvPr/>
        </p:nvSpPr>
        <p:spPr>
          <a:xfrm>
            <a:off x="8127559" y="4547560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A0B03"/>
                </a:solidFill>
              </a:rPr>
              <a:t>Cluster 2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33A6D2B-3441-4EEE-A344-009CB51E5534}"/>
              </a:ext>
            </a:extLst>
          </p:cNvPr>
          <p:cNvSpPr txBox="1"/>
          <p:nvPr/>
        </p:nvSpPr>
        <p:spPr>
          <a:xfrm>
            <a:off x="9953387" y="3630175"/>
            <a:ext cx="163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en voie de perdition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3DD9042-CE6D-4B57-9B9F-F061104337E7}"/>
              </a:ext>
            </a:extLst>
          </p:cNvPr>
          <p:cNvSpPr txBox="1"/>
          <p:nvPr/>
        </p:nvSpPr>
        <p:spPr>
          <a:xfrm>
            <a:off x="9941987" y="4404549"/>
            <a:ext cx="214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Bons clients en voie de perdition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84BEF7E-FFC3-4B33-B227-A48288516C8A}"/>
              </a:ext>
            </a:extLst>
          </p:cNvPr>
          <p:cNvSpPr txBox="1"/>
          <p:nvPr/>
        </p:nvSpPr>
        <p:spPr>
          <a:xfrm>
            <a:off x="9803422" y="3005987"/>
            <a:ext cx="21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clients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08D0D9D3-DED0-46A2-AFBF-72F46AAA6E14}"/>
              </a:ext>
            </a:extLst>
          </p:cNvPr>
          <p:cNvSpPr/>
          <p:nvPr/>
        </p:nvSpPr>
        <p:spPr>
          <a:xfrm>
            <a:off x="9257611" y="3085097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roite 71">
            <a:extLst>
              <a:ext uri="{FF2B5EF4-FFF2-40B4-BE49-F238E27FC236}">
                <a16:creationId xmlns:a16="http://schemas.microsoft.com/office/drawing/2014/main" id="{FFE51AFD-5B46-4B5C-91E4-C670149DC339}"/>
              </a:ext>
            </a:extLst>
          </p:cNvPr>
          <p:cNvSpPr/>
          <p:nvPr/>
        </p:nvSpPr>
        <p:spPr>
          <a:xfrm>
            <a:off x="9319345" y="3885155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CC89CC63-4380-4476-A608-9050B32A59E9}"/>
              </a:ext>
            </a:extLst>
          </p:cNvPr>
          <p:cNvSpPr/>
          <p:nvPr/>
        </p:nvSpPr>
        <p:spPr>
          <a:xfrm>
            <a:off x="9376789" y="4627167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C3CD8E7-3B29-4BCE-B26C-B0D828FE12A4}"/>
              </a:ext>
            </a:extLst>
          </p:cNvPr>
          <p:cNvSpPr txBox="1"/>
          <p:nvPr/>
        </p:nvSpPr>
        <p:spPr>
          <a:xfrm>
            <a:off x="2608439" y="1091250"/>
            <a:ext cx="1261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8120E74-0648-4D6C-BDD5-516ED79A27C6}"/>
              </a:ext>
            </a:extLst>
          </p:cNvPr>
          <p:cNvSpPr txBox="1"/>
          <p:nvPr/>
        </p:nvSpPr>
        <p:spPr>
          <a:xfrm>
            <a:off x="5373165" y="1122242"/>
            <a:ext cx="1079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par cluster)</a:t>
            </a:r>
            <a:endParaRPr lang="fr-FR" sz="14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42E6650-AD14-439A-B826-62F955BAFEED}"/>
              </a:ext>
            </a:extLst>
          </p:cNvPr>
          <p:cNvSpPr txBox="1"/>
          <p:nvPr/>
        </p:nvSpPr>
        <p:spPr>
          <a:xfrm>
            <a:off x="1482467" y="4159112"/>
            <a:ext cx="193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par cluster)</a:t>
            </a:r>
            <a:endParaRPr lang="fr-FR" sz="14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2FE5839-7FD7-45A8-B640-73008B2CF71D}"/>
              </a:ext>
            </a:extLst>
          </p:cNvPr>
          <p:cNvSpPr txBox="1"/>
          <p:nvPr/>
        </p:nvSpPr>
        <p:spPr>
          <a:xfrm>
            <a:off x="5358642" y="4399185"/>
            <a:ext cx="1130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(moyenne </a:t>
            </a:r>
          </a:p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cluster)</a:t>
            </a:r>
            <a:endParaRPr lang="fr-FR" sz="14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4F28A0AF-BC39-4903-8BA2-27A7692EFADB}"/>
              </a:ext>
            </a:extLst>
          </p:cNvPr>
          <p:cNvSpPr txBox="1"/>
          <p:nvPr/>
        </p:nvSpPr>
        <p:spPr>
          <a:xfrm>
            <a:off x="10292433" y="2247071"/>
            <a:ext cx="671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F1 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B28D0895-13EE-4FDA-A708-01FB334D8E31}"/>
              </a:ext>
            </a:extLst>
          </p:cNvPr>
          <p:cNvSpPr txBox="1"/>
          <p:nvPr/>
        </p:nvSpPr>
        <p:spPr>
          <a:xfrm rot="16200000">
            <a:off x="8660889" y="1325378"/>
            <a:ext cx="5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F2 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8BE1338-606F-4B1E-AA2F-B3B7F41B6593}"/>
              </a:ext>
            </a:extLst>
          </p:cNvPr>
          <p:cNvGrpSpPr/>
          <p:nvPr/>
        </p:nvGrpSpPr>
        <p:grpSpPr>
          <a:xfrm>
            <a:off x="9371084" y="1614470"/>
            <a:ext cx="399882" cy="261610"/>
            <a:chOff x="3243977" y="5796185"/>
            <a:chExt cx="399882" cy="261610"/>
          </a:xfrm>
        </p:grpSpPr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61BADC57-1055-457F-9920-0C55A30CA441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4C2BE9F-4B28-4F1A-9B97-ED698A871C7C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D6AEC20B-E817-4032-8002-A8AB888B89E9}"/>
              </a:ext>
            </a:extLst>
          </p:cNvPr>
          <p:cNvGrpSpPr/>
          <p:nvPr/>
        </p:nvGrpSpPr>
        <p:grpSpPr>
          <a:xfrm>
            <a:off x="9602954" y="914993"/>
            <a:ext cx="399882" cy="261610"/>
            <a:chOff x="3243977" y="5796185"/>
            <a:chExt cx="399882" cy="26161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59322E79-1107-4266-B305-AFF3CE11D513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CE5A0960-CB09-41D4-B214-272734F6D440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7603482F-DE66-498E-B478-8298804AFEA3}"/>
              </a:ext>
            </a:extLst>
          </p:cNvPr>
          <p:cNvGrpSpPr/>
          <p:nvPr/>
        </p:nvGrpSpPr>
        <p:grpSpPr>
          <a:xfrm>
            <a:off x="9787503" y="1167620"/>
            <a:ext cx="399882" cy="261610"/>
            <a:chOff x="3243977" y="5796185"/>
            <a:chExt cx="399882" cy="261610"/>
          </a:xfrm>
        </p:grpSpPr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50F101FF-0F7F-4A5D-A5AF-6F6C2F057B89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010111A5-7AAC-4A03-A53D-4E5F6D51BD57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CCE90AB-94D7-4A26-ABCD-DB413F4CCEFA}"/>
              </a:ext>
            </a:extLst>
          </p:cNvPr>
          <p:cNvSpPr/>
          <p:nvPr/>
        </p:nvSpPr>
        <p:spPr>
          <a:xfrm>
            <a:off x="878778" y="70082"/>
            <a:ext cx="6209919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456C283-B491-4B33-9E70-E231FA2C2E18}"/>
              </a:ext>
            </a:extLst>
          </p:cNvPr>
          <p:cNvSpPr txBox="1"/>
          <p:nvPr/>
        </p:nvSpPr>
        <p:spPr>
          <a:xfrm>
            <a:off x="924903" y="6901"/>
            <a:ext cx="630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:  k-</a:t>
            </a:r>
            <a:r>
              <a:rPr lang="fr-FR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4 segments (k=4)</a:t>
            </a: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E31608F6-ACD7-408E-B564-A6C8210BBCB6}"/>
              </a:ext>
            </a:extLst>
          </p:cNvPr>
          <p:cNvGrpSpPr/>
          <p:nvPr/>
        </p:nvGrpSpPr>
        <p:grpSpPr>
          <a:xfrm>
            <a:off x="10535127" y="1571370"/>
            <a:ext cx="399882" cy="261610"/>
            <a:chOff x="3243977" y="5796185"/>
            <a:chExt cx="399882" cy="261610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ED954B2-8DED-4ACF-897F-225D096153D7}"/>
                </a:ext>
              </a:extLst>
            </p:cNvPr>
            <p:cNvSpPr/>
            <p:nvPr/>
          </p:nvSpPr>
          <p:spPr>
            <a:xfrm>
              <a:off x="3302225" y="5859805"/>
              <a:ext cx="144000" cy="144000"/>
            </a:xfrm>
            <a:prstGeom prst="ellipse">
              <a:avLst/>
            </a:prstGeom>
            <a:solidFill>
              <a:srgbClr val="F2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1648E6E0-6EF8-44A6-AB09-961429F2C3C2}"/>
                </a:ext>
              </a:extLst>
            </p:cNvPr>
            <p:cNvSpPr txBox="1"/>
            <p:nvPr/>
          </p:nvSpPr>
          <p:spPr>
            <a:xfrm>
              <a:off x="3243977" y="5796185"/>
              <a:ext cx="399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03" name="Ellipse 102">
            <a:extLst>
              <a:ext uri="{FF2B5EF4-FFF2-40B4-BE49-F238E27FC236}">
                <a16:creationId xmlns:a16="http://schemas.microsoft.com/office/drawing/2014/main" id="{6C156453-7FDD-4AD2-B801-03B4DEBBD074}"/>
              </a:ext>
            </a:extLst>
          </p:cNvPr>
          <p:cNvSpPr/>
          <p:nvPr/>
        </p:nvSpPr>
        <p:spPr>
          <a:xfrm>
            <a:off x="7907557" y="2191802"/>
            <a:ext cx="144000" cy="144000"/>
          </a:xfrm>
          <a:prstGeom prst="ellipse">
            <a:avLst/>
          </a:prstGeom>
          <a:solidFill>
            <a:srgbClr val="A50257"/>
          </a:solidFill>
          <a:ln>
            <a:solidFill>
              <a:srgbClr val="A50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F9D00698-B254-44A6-A4C1-FF9E03E0249B}"/>
              </a:ext>
            </a:extLst>
          </p:cNvPr>
          <p:cNvSpPr txBox="1"/>
          <p:nvPr/>
        </p:nvSpPr>
        <p:spPr>
          <a:xfrm>
            <a:off x="8147388" y="2068410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54EA2567-A8A3-4384-989F-4CC75C06CAA9}"/>
              </a:ext>
            </a:extLst>
          </p:cNvPr>
          <p:cNvSpPr/>
          <p:nvPr/>
        </p:nvSpPr>
        <p:spPr>
          <a:xfrm>
            <a:off x="7993763" y="5286131"/>
            <a:ext cx="144000" cy="144000"/>
          </a:xfrm>
          <a:prstGeom prst="ellipse">
            <a:avLst/>
          </a:prstGeom>
          <a:solidFill>
            <a:srgbClr val="A50257"/>
          </a:solidFill>
          <a:ln>
            <a:solidFill>
              <a:srgbClr val="A50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B744B3A7-EA4E-4259-85F2-00E9ED67CCA4}"/>
              </a:ext>
            </a:extLst>
          </p:cNvPr>
          <p:cNvSpPr txBox="1"/>
          <p:nvPr/>
        </p:nvSpPr>
        <p:spPr>
          <a:xfrm>
            <a:off x="8145402" y="5169537"/>
            <a:ext cx="11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</a:rPr>
              <a:t>Cluster 3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F9C54895-BFD5-4FDB-9B57-D6F8447AAF18}"/>
              </a:ext>
            </a:extLst>
          </p:cNvPr>
          <p:cNvSpPr txBox="1"/>
          <p:nvPr/>
        </p:nvSpPr>
        <p:spPr>
          <a:xfrm>
            <a:off x="9970139" y="5155551"/>
            <a:ext cx="21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Meilleurs clients</a:t>
            </a:r>
          </a:p>
        </p:txBody>
      </p:sp>
      <p:sp>
        <p:nvSpPr>
          <p:cNvPr id="108" name="Flèche : droite 107">
            <a:extLst>
              <a:ext uri="{FF2B5EF4-FFF2-40B4-BE49-F238E27FC236}">
                <a16:creationId xmlns:a16="http://schemas.microsoft.com/office/drawing/2014/main" id="{F8B63758-622F-4594-850C-213229769FA9}"/>
              </a:ext>
            </a:extLst>
          </p:cNvPr>
          <p:cNvSpPr/>
          <p:nvPr/>
        </p:nvSpPr>
        <p:spPr>
          <a:xfrm>
            <a:off x="9394632" y="5249144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4D6E9B14-5DC5-4BFD-90AE-549234786710}"/>
              </a:ext>
            </a:extLst>
          </p:cNvPr>
          <p:cNvSpPr txBox="1"/>
          <p:nvPr/>
        </p:nvSpPr>
        <p:spPr>
          <a:xfrm>
            <a:off x="3318733" y="3460153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C3C7C4FD-8FED-461A-A6DD-24BF579BCCEF}"/>
              </a:ext>
            </a:extLst>
          </p:cNvPr>
          <p:cNvSpPr txBox="1"/>
          <p:nvPr/>
        </p:nvSpPr>
        <p:spPr>
          <a:xfrm>
            <a:off x="5093105" y="346746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E6DB34B-5CD4-484E-B7B2-44C2F0BCE2CB}"/>
              </a:ext>
            </a:extLst>
          </p:cNvPr>
          <p:cNvSpPr txBox="1"/>
          <p:nvPr/>
        </p:nvSpPr>
        <p:spPr>
          <a:xfrm>
            <a:off x="5660805" y="3477057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9234F0C1-63D3-4356-B070-15330D8FA446}"/>
              </a:ext>
            </a:extLst>
          </p:cNvPr>
          <p:cNvSpPr txBox="1"/>
          <p:nvPr/>
        </p:nvSpPr>
        <p:spPr>
          <a:xfrm>
            <a:off x="6224711" y="346746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EDBB7C9-E8EA-4475-9677-B829881877B0}"/>
              </a:ext>
            </a:extLst>
          </p:cNvPr>
          <p:cNvSpPr txBox="1"/>
          <p:nvPr/>
        </p:nvSpPr>
        <p:spPr>
          <a:xfrm>
            <a:off x="6768925" y="344550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5F0DDD0-D071-4DEC-9829-3D335CAC06D3}"/>
              </a:ext>
            </a:extLst>
          </p:cNvPr>
          <p:cNvSpPr txBox="1"/>
          <p:nvPr/>
        </p:nvSpPr>
        <p:spPr>
          <a:xfrm>
            <a:off x="1482467" y="641642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C9C06EFE-45EF-432C-AC64-71C6AEF940D1}"/>
              </a:ext>
            </a:extLst>
          </p:cNvPr>
          <p:cNvSpPr txBox="1"/>
          <p:nvPr/>
        </p:nvSpPr>
        <p:spPr>
          <a:xfrm>
            <a:off x="2143841" y="6416422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2DEDE302-DFD4-4CFA-A77B-3FC8CBD3E185}"/>
              </a:ext>
            </a:extLst>
          </p:cNvPr>
          <p:cNvSpPr txBox="1"/>
          <p:nvPr/>
        </p:nvSpPr>
        <p:spPr>
          <a:xfrm>
            <a:off x="2750388" y="641164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475AF80-B0D6-4BFC-A35D-14054A9346A7}"/>
              </a:ext>
            </a:extLst>
          </p:cNvPr>
          <p:cNvSpPr txBox="1"/>
          <p:nvPr/>
        </p:nvSpPr>
        <p:spPr>
          <a:xfrm>
            <a:off x="3411762" y="6405720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262F8654-AD66-47D2-B87C-FDF6EB7E431D}"/>
              </a:ext>
            </a:extLst>
          </p:cNvPr>
          <p:cNvSpPr txBox="1"/>
          <p:nvPr/>
        </p:nvSpPr>
        <p:spPr>
          <a:xfrm>
            <a:off x="5081176" y="6451222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272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E65C94BE-7E00-43E7-92BA-7CE88A5730C2}"/>
              </a:ext>
            </a:extLst>
          </p:cNvPr>
          <p:cNvSpPr txBox="1"/>
          <p:nvPr/>
        </p:nvSpPr>
        <p:spPr>
          <a:xfrm>
            <a:off x="5742550" y="6451222"/>
            <a:ext cx="4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9FC3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4D0C25E3-D109-48D2-8FBA-EAA29146C140}"/>
              </a:ext>
            </a:extLst>
          </p:cNvPr>
          <p:cNvSpPr txBox="1"/>
          <p:nvPr/>
        </p:nvSpPr>
        <p:spPr>
          <a:xfrm>
            <a:off x="6349097" y="6446449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5BF78C25-7B10-49A7-8318-6046B464AE78}"/>
              </a:ext>
            </a:extLst>
          </p:cNvPr>
          <p:cNvSpPr txBox="1"/>
          <p:nvPr/>
        </p:nvSpPr>
        <p:spPr>
          <a:xfrm>
            <a:off x="6958395" y="6453386"/>
            <a:ext cx="46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A502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9890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38430C1-C02A-4E80-914D-9F02EB54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" r="755"/>
          <a:stretch/>
        </p:blipFill>
        <p:spPr>
          <a:xfrm rot="5400000">
            <a:off x="4859209" y="1294742"/>
            <a:ext cx="2544449" cy="76367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2A3F61-5E4C-44DB-B39D-759C5EBF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6675" y="6453386"/>
            <a:ext cx="458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B18505-5B12-47F3-9110-5D2901CE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43" y="77580"/>
            <a:ext cx="8370795" cy="34290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28EDF76B-4491-4578-AA9D-3C9F01041812}"/>
              </a:ext>
            </a:extLst>
          </p:cNvPr>
          <p:cNvGrpSpPr/>
          <p:nvPr/>
        </p:nvGrpSpPr>
        <p:grpSpPr>
          <a:xfrm>
            <a:off x="7412929" y="3745"/>
            <a:ext cx="4779071" cy="461665"/>
            <a:chOff x="7412929" y="3745"/>
            <a:chExt cx="4779071" cy="4616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3D3436-28ED-49EF-B85B-B32828BABBB8}"/>
                </a:ext>
              </a:extLst>
            </p:cNvPr>
            <p:cNvSpPr/>
            <p:nvPr/>
          </p:nvSpPr>
          <p:spPr>
            <a:xfrm>
              <a:off x="7412929" y="63181"/>
              <a:ext cx="4664771" cy="402229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0638745-DF19-467E-A4D9-1E7BB2D40DE0}"/>
                </a:ext>
              </a:extLst>
            </p:cNvPr>
            <p:cNvSpPr txBox="1"/>
            <p:nvPr/>
          </p:nvSpPr>
          <p:spPr>
            <a:xfrm>
              <a:off x="7440002" y="3745"/>
              <a:ext cx="475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Méthode hiérarchique ascendante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4B9516E9-99F6-49C7-AA92-4A6192779ADC}"/>
              </a:ext>
            </a:extLst>
          </p:cNvPr>
          <p:cNvSpPr txBox="1"/>
          <p:nvPr/>
        </p:nvSpPr>
        <p:spPr>
          <a:xfrm rot="16200000">
            <a:off x="1065270" y="1361903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A68B6C-D6DD-47A6-A26A-120717FC63B5}"/>
              </a:ext>
            </a:extLst>
          </p:cNvPr>
          <p:cNvSpPr txBox="1"/>
          <p:nvPr/>
        </p:nvSpPr>
        <p:spPr>
          <a:xfrm>
            <a:off x="5997189" y="3471567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5A74EE-0E1D-4362-8D1F-1DE406D328D7}"/>
              </a:ext>
            </a:extLst>
          </p:cNvPr>
          <p:cNvSpPr txBox="1"/>
          <p:nvPr/>
        </p:nvSpPr>
        <p:spPr>
          <a:xfrm rot="16200000">
            <a:off x="1128455" y="4590878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38D083-CBEC-44F0-A2FE-E4151C992686}"/>
              </a:ext>
            </a:extLst>
          </p:cNvPr>
          <p:cNvSpPr txBox="1"/>
          <p:nvPr/>
        </p:nvSpPr>
        <p:spPr>
          <a:xfrm>
            <a:off x="2900755" y="6411088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6086D94-537E-4182-B558-E005BCCAE3E5}"/>
              </a:ext>
            </a:extLst>
          </p:cNvPr>
          <p:cNvSpPr txBox="1"/>
          <p:nvPr/>
        </p:nvSpPr>
        <p:spPr>
          <a:xfrm>
            <a:off x="4360391" y="6431702"/>
            <a:ext cx="72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1713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872254-CB1F-4AB8-A3D1-52581F00E0B6}"/>
              </a:ext>
            </a:extLst>
          </p:cNvPr>
          <p:cNvSpPr txBox="1"/>
          <p:nvPr/>
        </p:nvSpPr>
        <p:spPr>
          <a:xfrm>
            <a:off x="5823070" y="6436294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2618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9EDB20-E80B-4093-8EA8-E4273758AFD0}"/>
              </a:ext>
            </a:extLst>
          </p:cNvPr>
          <p:cNvSpPr txBox="1"/>
          <p:nvPr/>
        </p:nvSpPr>
        <p:spPr>
          <a:xfrm>
            <a:off x="7440002" y="6425487"/>
            <a:ext cx="7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880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214843E-4264-427E-A34D-795993E4E655}"/>
              </a:ext>
            </a:extLst>
          </p:cNvPr>
          <p:cNvSpPr txBox="1"/>
          <p:nvPr/>
        </p:nvSpPr>
        <p:spPr>
          <a:xfrm>
            <a:off x="8871115" y="6426815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3318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2E13D20-BD49-440C-A26D-16B6447CE24C}"/>
              </a:ext>
            </a:extLst>
          </p:cNvPr>
          <p:cNvCxnSpPr/>
          <p:nvPr/>
        </p:nvCxnSpPr>
        <p:spPr>
          <a:xfrm>
            <a:off x="1476375" y="2459285"/>
            <a:ext cx="938212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D1F6542-3C94-4C60-85AD-852677B41EBE}"/>
              </a:ext>
            </a:extLst>
          </p:cNvPr>
          <p:cNvCxnSpPr/>
          <p:nvPr/>
        </p:nvCxnSpPr>
        <p:spPr>
          <a:xfrm>
            <a:off x="1514475" y="6350466"/>
            <a:ext cx="938212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3B9F6667-4EF3-4D04-B3D0-9FB3DCF583F0}"/>
              </a:ext>
            </a:extLst>
          </p:cNvPr>
          <p:cNvSpPr txBox="1"/>
          <p:nvPr/>
        </p:nvSpPr>
        <p:spPr>
          <a:xfrm>
            <a:off x="10836207" y="2240938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Troncature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7EE85D-0DA2-455A-9788-7B686FD3697D}"/>
              </a:ext>
            </a:extLst>
          </p:cNvPr>
          <p:cNvSpPr txBox="1"/>
          <p:nvPr/>
        </p:nvSpPr>
        <p:spPr>
          <a:xfrm>
            <a:off x="10860657" y="6165800"/>
            <a:ext cx="1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Troncature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78E188A-5CFD-4FBA-96B4-AE902FECDEE3}"/>
              </a:ext>
            </a:extLst>
          </p:cNvPr>
          <p:cNvSpPr txBox="1"/>
          <p:nvPr/>
        </p:nvSpPr>
        <p:spPr>
          <a:xfrm>
            <a:off x="10157472" y="1276230"/>
            <a:ext cx="197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Dendrogramme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D26FBE-FD3F-4D04-A5B7-BB3692242C9E}"/>
              </a:ext>
            </a:extLst>
          </p:cNvPr>
          <p:cNvSpPr txBox="1"/>
          <p:nvPr/>
        </p:nvSpPr>
        <p:spPr>
          <a:xfrm>
            <a:off x="10032833" y="4461727"/>
            <a:ext cx="1971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Dendrogramme tronqué </a:t>
            </a:r>
          </a:p>
          <a:p>
            <a:pPr algn="ctr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groupes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0C3702-39F4-4F4C-BD10-EF2184950141}"/>
              </a:ext>
            </a:extLst>
          </p:cNvPr>
          <p:cNvSpPr txBox="1"/>
          <p:nvPr/>
        </p:nvSpPr>
        <p:spPr>
          <a:xfrm>
            <a:off x="8258775" y="548747"/>
            <a:ext cx="33141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(Échantillon de 10 000 clients)</a:t>
            </a:r>
          </a:p>
        </p:txBody>
      </p:sp>
    </p:spTree>
    <p:extLst>
      <p:ext uri="{BB962C8B-B14F-4D97-AF65-F5344CB8AC3E}">
        <p14:creationId xmlns:p14="http://schemas.microsoft.com/office/powerpoint/2010/main" val="123361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7A7F3E-722C-44A0-9C2E-06F443B0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440177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54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077C421-EF82-4613-9155-6EF5CD23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91" y="2843095"/>
            <a:ext cx="3436909" cy="2010709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572F35-5110-4653-AA76-23D7AEEFBBCE}"/>
              </a:ext>
            </a:extLst>
          </p:cNvPr>
          <p:cNvGrpSpPr/>
          <p:nvPr/>
        </p:nvGrpSpPr>
        <p:grpSpPr>
          <a:xfrm>
            <a:off x="835961" y="79246"/>
            <a:ext cx="3106866" cy="461665"/>
            <a:chOff x="7412929" y="3745"/>
            <a:chExt cx="4779071" cy="461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2E4280-CD70-481E-8DA3-F1C264EDB44C}"/>
                </a:ext>
              </a:extLst>
            </p:cNvPr>
            <p:cNvSpPr/>
            <p:nvPr/>
          </p:nvSpPr>
          <p:spPr>
            <a:xfrm>
              <a:off x="7412929" y="63181"/>
              <a:ext cx="4664771" cy="402229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FD9D60A-4413-4C62-B217-E645AB2344D7}"/>
                </a:ext>
              </a:extLst>
            </p:cNvPr>
            <p:cNvSpPr txBox="1"/>
            <p:nvPr/>
          </p:nvSpPr>
          <p:spPr>
            <a:xfrm>
              <a:off x="7440002" y="3745"/>
              <a:ext cx="475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Comparaison stabilité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C16478D-4EA9-410D-B9B2-1FEB3179761D}"/>
              </a:ext>
            </a:extLst>
          </p:cNvPr>
          <p:cNvSpPr txBox="1"/>
          <p:nvPr/>
        </p:nvSpPr>
        <p:spPr>
          <a:xfrm>
            <a:off x="1588600" y="1495749"/>
            <a:ext cx="237609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RFM</a:t>
            </a:r>
          </a:p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typologies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A7914A-BA53-476D-8B02-C6CFEBE34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5" t="3650"/>
          <a:stretch/>
        </p:blipFill>
        <p:spPr>
          <a:xfrm>
            <a:off x="5119684" y="2856690"/>
            <a:ext cx="2771519" cy="201070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5A39B40-59E3-4779-9E73-B4F855B161C2}"/>
              </a:ext>
            </a:extLst>
          </p:cNvPr>
          <p:cNvSpPr txBox="1"/>
          <p:nvPr/>
        </p:nvSpPr>
        <p:spPr>
          <a:xfrm>
            <a:off x="5314709" y="1495750"/>
            <a:ext cx="2157981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fr-FR" sz="280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endParaRPr lang="fr-FR" sz="28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clusters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C60C2E3-C0F9-4903-8C9E-19EBD055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88" y="2856690"/>
            <a:ext cx="2771518" cy="201070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E828254-B811-449D-8035-3762E0BDA081}"/>
              </a:ext>
            </a:extLst>
          </p:cNvPr>
          <p:cNvSpPr txBox="1"/>
          <p:nvPr/>
        </p:nvSpPr>
        <p:spPr>
          <a:xfrm>
            <a:off x="8822705" y="1495750"/>
            <a:ext cx="2157981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K-prototypes</a:t>
            </a:r>
          </a:p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clusters</a:t>
            </a:r>
          </a:p>
        </p:txBody>
      </p:sp>
    </p:spTree>
    <p:extLst>
      <p:ext uri="{BB962C8B-B14F-4D97-AF65-F5344CB8AC3E}">
        <p14:creationId xmlns:p14="http://schemas.microsoft.com/office/powerpoint/2010/main" val="463921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6881E7-40D2-4E61-BE32-97CF9D6A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00" y="6449634"/>
            <a:ext cx="406621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A0F53-BAE4-4ED1-819A-F6900FD6086F}"/>
              </a:ext>
            </a:extLst>
          </p:cNvPr>
          <p:cNvSpPr/>
          <p:nvPr/>
        </p:nvSpPr>
        <p:spPr>
          <a:xfrm>
            <a:off x="878778" y="70082"/>
            <a:ext cx="10388319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2ED95B-1C57-4872-8FD1-4DC8236E06B8}"/>
              </a:ext>
            </a:extLst>
          </p:cNvPr>
          <p:cNvSpPr txBox="1"/>
          <p:nvPr/>
        </p:nvSpPr>
        <p:spPr>
          <a:xfrm>
            <a:off x="924903" y="6901"/>
            <a:ext cx="103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:  Segmentation clients OR - k-prototypes -  6 segments (k=6)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1BF7C3D-ADA1-4D21-983A-50F45CF1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15" y="2783027"/>
            <a:ext cx="6633578" cy="3887488"/>
          </a:xfrm>
          <a:prstGeom prst="rect">
            <a:avLst/>
          </a:prstGeom>
        </p:spPr>
      </p:pic>
      <p:sp>
        <p:nvSpPr>
          <p:cNvPr id="51" name="Ellipse 50">
            <a:extLst>
              <a:ext uri="{FF2B5EF4-FFF2-40B4-BE49-F238E27FC236}">
                <a16:creationId xmlns:a16="http://schemas.microsoft.com/office/drawing/2014/main" id="{06874F56-C785-488D-A2D4-56AD91BBDA17}"/>
              </a:ext>
            </a:extLst>
          </p:cNvPr>
          <p:cNvSpPr/>
          <p:nvPr/>
        </p:nvSpPr>
        <p:spPr>
          <a:xfrm>
            <a:off x="7950497" y="3038917"/>
            <a:ext cx="144000" cy="144000"/>
          </a:xfrm>
          <a:prstGeom prst="ellipse">
            <a:avLst/>
          </a:prstGeom>
          <a:solidFill>
            <a:srgbClr val="008BFB"/>
          </a:solidFill>
          <a:ln>
            <a:solidFill>
              <a:srgbClr val="008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D0B00A9-7317-4902-84F4-C18B8C671FB7}"/>
              </a:ext>
            </a:extLst>
          </p:cNvPr>
          <p:cNvSpPr txBox="1"/>
          <p:nvPr/>
        </p:nvSpPr>
        <p:spPr>
          <a:xfrm>
            <a:off x="8102136" y="2922323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8BFB"/>
                </a:solidFill>
              </a:rPr>
              <a:t>Cluster 3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E4FCB001-4789-458C-B0EF-EC794C666988}"/>
              </a:ext>
            </a:extLst>
          </p:cNvPr>
          <p:cNvSpPr/>
          <p:nvPr/>
        </p:nvSpPr>
        <p:spPr>
          <a:xfrm>
            <a:off x="7937745" y="3589894"/>
            <a:ext cx="144000" cy="144000"/>
          </a:xfrm>
          <a:prstGeom prst="ellipse">
            <a:avLst/>
          </a:prstGeom>
          <a:solidFill>
            <a:srgbClr val="818800"/>
          </a:solidFill>
          <a:ln>
            <a:solidFill>
              <a:srgbClr val="81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1880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517FA98-D4DA-4FEB-9944-A366453BDDE7}"/>
              </a:ext>
            </a:extLst>
          </p:cNvPr>
          <p:cNvSpPr txBox="1"/>
          <p:nvPr/>
        </p:nvSpPr>
        <p:spPr>
          <a:xfrm>
            <a:off x="8089384" y="3473300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18800"/>
                </a:solidFill>
              </a:rPr>
              <a:t>Cluster 4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0DDD769-E4C9-40CB-A143-DD9832EB13D1}"/>
              </a:ext>
            </a:extLst>
          </p:cNvPr>
          <p:cNvSpPr/>
          <p:nvPr/>
        </p:nvSpPr>
        <p:spPr>
          <a:xfrm>
            <a:off x="7960259" y="4275079"/>
            <a:ext cx="144000" cy="144000"/>
          </a:xfrm>
          <a:prstGeom prst="ellipse">
            <a:avLst/>
          </a:prstGeom>
          <a:solidFill>
            <a:srgbClr val="E928AE"/>
          </a:solidFill>
          <a:ln>
            <a:solidFill>
              <a:srgbClr val="E92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F067C2A-8770-44AD-979F-9F0DE90F61F1}"/>
              </a:ext>
            </a:extLst>
          </p:cNvPr>
          <p:cNvSpPr txBox="1"/>
          <p:nvPr/>
        </p:nvSpPr>
        <p:spPr>
          <a:xfrm>
            <a:off x="8081745" y="4163933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928AE"/>
                </a:solidFill>
              </a:rPr>
              <a:t>Cluster 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BF7F6C-0513-4FE0-833D-94A57A5A1284}"/>
              </a:ext>
            </a:extLst>
          </p:cNvPr>
          <p:cNvSpPr txBox="1"/>
          <p:nvPr/>
        </p:nvSpPr>
        <p:spPr>
          <a:xfrm>
            <a:off x="9816483" y="4791692"/>
            <a:ext cx="243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VIP paient cash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0286E39-0593-407A-B511-A33D13620851}"/>
              </a:ext>
            </a:extLst>
          </p:cNvPr>
          <p:cNvSpPr txBox="1"/>
          <p:nvPr/>
        </p:nvSpPr>
        <p:spPr>
          <a:xfrm>
            <a:off x="9852157" y="3462811"/>
            <a:ext cx="215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qui plébiscitent les facilités de paiement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33556C2-E6B7-4960-A4FB-9B35BA5E866A}"/>
              </a:ext>
            </a:extLst>
          </p:cNvPr>
          <p:cNvSpPr txBox="1"/>
          <p:nvPr/>
        </p:nvSpPr>
        <p:spPr>
          <a:xfrm>
            <a:off x="9778867" y="2907833"/>
            <a:ext cx="231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en voie de perdition</a:t>
            </a:r>
          </a:p>
        </p:txBody>
      </p: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962E4ADB-83E0-4615-9CAF-5DC6DD8EB9D5}"/>
              </a:ext>
            </a:extLst>
          </p:cNvPr>
          <p:cNvSpPr/>
          <p:nvPr/>
        </p:nvSpPr>
        <p:spPr>
          <a:xfrm>
            <a:off x="9287163" y="2977300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DF4F1466-79DA-4BD5-8988-E5BB0CD1E1AC}"/>
              </a:ext>
            </a:extLst>
          </p:cNvPr>
          <p:cNvSpPr/>
          <p:nvPr/>
        </p:nvSpPr>
        <p:spPr>
          <a:xfrm>
            <a:off x="9322538" y="3562069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F6798017-26AA-4779-B93F-3AE1B87E88F7}"/>
              </a:ext>
            </a:extLst>
          </p:cNvPr>
          <p:cNvSpPr/>
          <p:nvPr/>
        </p:nvSpPr>
        <p:spPr>
          <a:xfrm>
            <a:off x="9361128" y="4238092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88DA492-8555-4C71-A088-B9BF8740C5D8}"/>
              </a:ext>
            </a:extLst>
          </p:cNvPr>
          <p:cNvSpPr/>
          <p:nvPr/>
        </p:nvSpPr>
        <p:spPr>
          <a:xfrm>
            <a:off x="7960259" y="6298014"/>
            <a:ext cx="144000" cy="144000"/>
          </a:xfrm>
          <a:prstGeom prst="ellipse">
            <a:avLst/>
          </a:prstGeom>
          <a:solidFill>
            <a:srgbClr val="009E8C"/>
          </a:solidFill>
          <a:ln>
            <a:solidFill>
              <a:srgbClr val="009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9F6C3D5-6842-4200-AEAB-9DC83138959E}"/>
              </a:ext>
            </a:extLst>
          </p:cNvPr>
          <p:cNvSpPr txBox="1"/>
          <p:nvPr/>
        </p:nvSpPr>
        <p:spPr>
          <a:xfrm>
            <a:off x="8111898" y="6181420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9E8C"/>
                </a:solidFill>
              </a:rPr>
              <a:t>Cluster 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7D875B2-50F5-4125-9D98-6D4601DAD0A4}"/>
              </a:ext>
            </a:extLst>
          </p:cNvPr>
          <p:cNvSpPr txBox="1"/>
          <p:nvPr/>
        </p:nvSpPr>
        <p:spPr>
          <a:xfrm>
            <a:off x="9934684" y="5411867"/>
            <a:ext cx="1337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fidèles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C7B2EF3-6CCB-4BE7-971A-9397782F0872}"/>
              </a:ext>
            </a:extLst>
          </p:cNvPr>
          <p:cNvSpPr/>
          <p:nvPr/>
        </p:nvSpPr>
        <p:spPr>
          <a:xfrm>
            <a:off x="9360153" y="4850621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020020F-B0AA-44C7-A4D9-4D84378ED57E}"/>
              </a:ext>
            </a:extLst>
          </p:cNvPr>
          <p:cNvSpPr/>
          <p:nvPr/>
        </p:nvSpPr>
        <p:spPr>
          <a:xfrm>
            <a:off x="7960259" y="4932527"/>
            <a:ext cx="144000" cy="144000"/>
          </a:xfrm>
          <a:prstGeom prst="ellipse">
            <a:avLst/>
          </a:prstGeom>
          <a:solidFill>
            <a:srgbClr val="896AF0"/>
          </a:solidFill>
          <a:ln>
            <a:solidFill>
              <a:srgbClr val="896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4729730-38A3-4500-A974-3648CF3E8C50}"/>
              </a:ext>
            </a:extLst>
          </p:cNvPr>
          <p:cNvSpPr txBox="1"/>
          <p:nvPr/>
        </p:nvSpPr>
        <p:spPr>
          <a:xfrm>
            <a:off x="8111898" y="4815933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896AF0"/>
                </a:solidFill>
              </a:rPr>
              <a:t>Cluster 0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DF9E60F-75D6-4510-B931-A3F5B4DE75A4}"/>
              </a:ext>
            </a:extLst>
          </p:cNvPr>
          <p:cNvSpPr txBox="1"/>
          <p:nvPr/>
        </p:nvSpPr>
        <p:spPr>
          <a:xfrm>
            <a:off x="9934684" y="6176354"/>
            <a:ext cx="21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de la région Nord-Est du Brésil</a:t>
            </a:r>
          </a:p>
        </p:txBody>
      </p:sp>
      <p:sp>
        <p:nvSpPr>
          <p:cNvPr id="70" name="Flèche : droite 69">
            <a:extLst>
              <a:ext uri="{FF2B5EF4-FFF2-40B4-BE49-F238E27FC236}">
                <a16:creationId xmlns:a16="http://schemas.microsoft.com/office/drawing/2014/main" id="{6D6A712F-414C-49DC-9D13-FAAE321226B7}"/>
              </a:ext>
            </a:extLst>
          </p:cNvPr>
          <p:cNvSpPr/>
          <p:nvPr/>
        </p:nvSpPr>
        <p:spPr>
          <a:xfrm>
            <a:off x="9364494" y="6240203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C6F4179D-FBFD-4CA4-AF26-87A8E8042071}"/>
              </a:ext>
            </a:extLst>
          </p:cNvPr>
          <p:cNvSpPr/>
          <p:nvPr/>
        </p:nvSpPr>
        <p:spPr>
          <a:xfrm>
            <a:off x="7960259" y="5536814"/>
            <a:ext cx="144000" cy="144000"/>
          </a:xfrm>
          <a:prstGeom prst="ellipse">
            <a:avLst/>
          </a:prstGeom>
          <a:solidFill>
            <a:srgbClr val="FF004F"/>
          </a:solidFill>
          <a:ln>
            <a:solidFill>
              <a:srgbClr val="FF0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C3E7669-6344-4F7B-9CD3-2E03159A37F9}"/>
              </a:ext>
            </a:extLst>
          </p:cNvPr>
          <p:cNvSpPr txBox="1"/>
          <p:nvPr/>
        </p:nvSpPr>
        <p:spPr>
          <a:xfrm>
            <a:off x="8111898" y="5420220"/>
            <a:ext cx="113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FF004F"/>
                </a:solidFill>
              </a:rPr>
              <a:t>Cluster 5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3EE08EA-B754-4A7A-A548-EE22A80CF465}"/>
              </a:ext>
            </a:extLst>
          </p:cNvPr>
          <p:cNvSpPr txBox="1"/>
          <p:nvPr/>
        </p:nvSpPr>
        <p:spPr>
          <a:xfrm>
            <a:off x="9816482" y="4149121"/>
            <a:ext cx="243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VIP, cat beauté </a:t>
            </a:r>
          </a:p>
        </p:txBody>
      </p:sp>
      <p:sp>
        <p:nvSpPr>
          <p:cNvPr id="74" name="Flèche : droite 73">
            <a:extLst>
              <a:ext uri="{FF2B5EF4-FFF2-40B4-BE49-F238E27FC236}">
                <a16:creationId xmlns:a16="http://schemas.microsoft.com/office/drawing/2014/main" id="{437DAD94-A73A-4D4D-B86B-C4A9A6F00D4D}"/>
              </a:ext>
            </a:extLst>
          </p:cNvPr>
          <p:cNvSpPr/>
          <p:nvPr/>
        </p:nvSpPr>
        <p:spPr>
          <a:xfrm>
            <a:off x="9364494" y="5479003"/>
            <a:ext cx="456329" cy="228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70B91CAB-272E-4221-9C85-F3B97477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97" y="3940559"/>
            <a:ext cx="1765820" cy="233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2A0114A-3565-4C86-94E1-FDD6D2AD8241}"/>
              </a:ext>
            </a:extLst>
          </p:cNvPr>
          <p:cNvSpPr/>
          <p:nvPr/>
        </p:nvSpPr>
        <p:spPr>
          <a:xfrm>
            <a:off x="6258187" y="4345497"/>
            <a:ext cx="450000" cy="505124"/>
          </a:xfrm>
          <a:prstGeom prst="rect">
            <a:avLst/>
          </a:prstGeom>
          <a:noFill/>
          <a:ln w="12700" cap="flat" cmpd="sng" algn="ctr">
            <a:solidFill>
              <a:srgbClr val="009E8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56CA3ABE-6F11-4708-A9C9-AB0DA718424A}"/>
              </a:ext>
            </a:extLst>
          </p:cNvPr>
          <p:cNvSpPr/>
          <p:nvPr/>
        </p:nvSpPr>
        <p:spPr>
          <a:xfrm>
            <a:off x="6846764" y="4526059"/>
            <a:ext cx="144000" cy="144000"/>
          </a:xfrm>
          <a:prstGeom prst="ellipse">
            <a:avLst/>
          </a:prstGeom>
          <a:solidFill>
            <a:srgbClr val="009E8C"/>
          </a:solidFill>
          <a:ln>
            <a:solidFill>
              <a:srgbClr val="009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BCA6236D-0C34-4B53-BED2-90679BD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90" y="588492"/>
            <a:ext cx="2186239" cy="221765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67FD614F-AE6D-4D44-9658-8DEA407E9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71" y="681043"/>
            <a:ext cx="2106784" cy="2141703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70DA2AF9-604E-4778-A808-6F242B95B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841" y="610331"/>
            <a:ext cx="2186239" cy="2216270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A9605DD3-992B-456A-9291-6185A5BC0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481" y="661181"/>
            <a:ext cx="2105933" cy="2140742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31D9B34F-7862-4661-A09D-48F199AB0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1692" y="1016087"/>
            <a:ext cx="2105932" cy="17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7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F1AB88-F593-4684-864F-6086AEE0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3889" y="6453386"/>
            <a:ext cx="591178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5BC3A-8097-425C-AD36-BA7F1B759BD8}"/>
              </a:ext>
            </a:extLst>
          </p:cNvPr>
          <p:cNvSpPr/>
          <p:nvPr/>
        </p:nvSpPr>
        <p:spPr>
          <a:xfrm>
            <a:off x="1053958" y="1817794"/>
            <a:ext cx="186282" cy="184558"/>
          </a:xfrm>
          <a:prstGeom prst="rect">
            <a:avLst/>
          </a:prstGeom>
          <a:solidFill>
            <a:srgbClr val="4588A4"/>
          </a:solidFill>
          <a:ln>
            <a:solidFill>
              <a:srgbClr val="4588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225A34-22E9-4840-999C-227FC680B015}"/>
              </a:ext>
            </a:extLst>
          </p:cNvPr>
          <p:cNvSpPr/>
          <p:nvPr/>
        </p:nvSpPr>
        <p:spPr>
          <a:xfrm>
            <a:off x="1053958" y="2721287"/>
            <a:ext cx="201336" cy="184558"/>
          </a:xfrm>
          <a:prstGeom prst="rect">
            <a:avLst/>
          </a:prstGeom>
          <a:solidFill>
            <a:srgbClr val="B2C79A"/>
          </a:solidFill>
          <a:ln>
            <a:solidFill>
              <a:srgbClr val="B2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4DCCC-C8D4-4511-A223-C7325A4042D2}"/>
              </a:ext>
            </a:extLst>
          </p:cNvPr>
          <p:cNvSpPr/>
          <p:nvPr/>
        </p:nvSpPr>
        <p:spPr>
          <a:xfrm>
            <a:off x="1053958" y="2243855"/>
            <a:ext cx="201336" cy="184558"/>
          </a:xfrm>
          <a:prstGeom prst="rect">
            <a:avLst/>
          </a:prstGeom>
          <a:solidFill>
            <a:srgbClr val="C04E49"/>
          </a:solidFill>
          <a:ln>
            <a:solidFill>
              <a:srgbClr val="C04E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3D810-C95E-4948-95F8-B3D88C78DCC2}"/>
              </a:ext>
            </a:extLst>
          </p:cNvPr>
          <p:cNvSpPr/>
          <p:nvPr/>
        </p:nvSpPr>
        <p:spPr>
          <a:xfrm>
            <a:off x="1059763" y="3693509"/>
            <a:ext cx="201336" cy="184558"/>
          </a:xfrm>
          <a:prstGeom prst="rect">
            <a:avLst/>
          </a:prstGeom>
          <a:solidFill>
            <a:srgbClr val="A74579"/>
          </a:solidFill>
          <a:ln>
            <a:solidFill>
              <a:srgbClr val="A74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A91A-3535-48ED-9C1D-AC652144831F}"/>
              </a:ext>
            </a:extLst>
          </p:cNvPr>
          <p:cNvSpPr/>
          <p:nvPr/>
        </p:nvSpPr>
        <p:spPr>
          <a:xfrm>
            <a:off x="1066835" y="4180713"/>
            <a:ext cx="201336" cy="184558"/>
          </a:xfrm>
          <a:prstGeom prst="rect">
            <a:avLst/>
          </a:prstGeom>
          <a:solidFill>
            <a:srgbClr val="CAC04A"/>
          </a:solidFill>
          <a:ln>
            <a:solidFill>
              <a:srgbClr val="CAC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3D5982-4766-4E19-B63F-B8A675F876AC}"/>
              </a:ext>
            </a:extLst>
          </p:cNvPr>
          <p:cNvSpPr txBox="1"/>
          <p:nvPr/>
        </p:nvSpPr>
        <p:spPr>
          <a:xfrm>
            <a:off x="1240447" y="1740796"/>
            <a:ext cx="190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4588A4"/>
                </a:solidFill>
              </a:rPr>
              <a:t>home </a:t>
            </a:r>
            <a:r>
              <a:rPr lang="fr-FR" sz="1600" b="1" dirty="0" err="1">
                <a:solidFill>
                  <a:srgbClr val="4588A4"/>
                </a:solidFill>
              </a:rPr>
              <a:t>furniture</a:t>
            </a:r>
            <a:r>
              <a:rPr lang="fr-FR" sz="1600" b="1" dirty="0">
                <a:solidFill>
                  <a:srgbClr val="4588A4"/>
                </a:solidFill>
              </a:rPr>
              <a:t>  #1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A0D19D-D30A-4D95-8127-F16F8E1CD1E8}"/>
              </a:ext>
            </a:extLst>
          </p:cNvPr>
          <p:cNvSpPr txBox="1"/>
          <p:nvPr/>
        </p:nvSpPr>
        <p:spPr>
          <a:xfrm>
            <a:off x="1268171" y="2644289"/>
            <a:ext cx="147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rgbClr val="B2C79A"/>
                </a:solidFill>
              </a:rPr>
              <a:t>hygien</a:t>
            </a:r>
            <a:r>
              <a:rPr lang="fr-FR" sz="1600" b="1" dirty="0">
                <a:solidFill>
                  <a:srgbClr val="B2C79A"/>
                </a:solidFill>
              </a:rPr>
              <a:t> beauty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8C0118-812A-452E-8FAD-FBACC41A86CD}"/>
              </a:ext>
            </a:extLst>
          </p:cNvPr>
          <p:cNvSpPr txBox="1"/>
          <p:nvPr/>
        </p:nvSpPr>
        <p:spPr>
          <a:xfrm>
            <a:off x="1240240" y="2166857"/>
            <a:ext cx="2989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04E49"/>
                </a:solidFill>
              </a:rPr>
              <a:t>computer </a:t>
            </a:r>
            <a:r>
              <a:rPr lang="fr-FR" sz="1600" b="1" dirty="0" err="1">
                <a:solidFill>
                  <a:srgbClr val="C04E49"/>
                </a:solidFill>
              </a:rPr>
              <a:t>electronic</a:t>
            </a:r>
            <a:r>
              <a:rPr lang="fr-FR" sz="1600" b="1" dirty="0">
                <a:solidFill>
                  <a:srgbClr val="C04E49"/>
                </a:solidFill>
              </a:rPr>
              <a:t> </a:t>
            </a:r>
            <a:r>
              <a:rPr lang="fr-FR" sz="1600" b="1" dirty="0" err="1">
                <a:solidFill>
                  <a:srgbClr val="C04E49"/>
                </a:solidFill>
              </a:rPr>
              <a:t>telephony</a:t>
            </a:r>
            <a:endParaRPr lang="fr-FR" sz="1600" b="1" dirty="0">
              <a:solidFill>
                <a:srgbClr val="C04E49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9A5192C-A66A-4188-8B41-80D6D08D6150}"/>
              </a:ext>
            </a:extLst>
          </p:cNvPr>
          <p:cNvSpPr txBox="1"/>
          <p:nvPr/>
        </p:nvSpPr>
        <p:spPr>
          <a:xfrm>
            <a:off x="1293338" y="3616511"/>
            <a:ext cx="208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A74579"/>
                </a:solidFill>
              </a:rPr>
              <a:t>fashion </a:t>
            </a:r>
            <a:r>
              <a:rPr lang="fr-FR" sz="1600" b="1" dirty="0" err="1">
                <a:solidFill>
                  <a:srgbClr val="A74579"/>
                </a:solidFill>
              </a:rPr>
              <a:t>accessories</a:t>
            </a:r>
            <a:endParaRPr lang="fr-FR" sz="1600" b="1" dirty="0">
              <a:solidFill>
                <a:srgbClr val="A74579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CBABC1-DE2A-4D1D-BD7C-1ACAAA876109}"/>
              </a:ext>
            </a:extLst>
          </p:cNvPr>
          <p:cNvSpPr txBox="1"/>
          <p:nvPr/>
        </p:nvSpPr>
        <p:spPr>
          <a:xfrm>
            <a:off x="1268171" y="4086303"/>
            <a:ext cx="1638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CAC04A"/>
                </a:solidFill>
              </a:rPr>
              <a:t>sport </a:t>
            </a:r>
            <a:r>
              <a:rPr lang="fr-FR" sz="1600" b="1" dirty="0" err="1">
                <a:solidFill>
                  <a:srgbClr val="CAC04A"/>
                </a:solidFill>
              </a:rPr>
              <a:t>leisure</a:t>
            </a:r>
            <a:endParaRPr lang="fr-FR" sz="1600" b="1" dirty="0">
              <a:solidFill>
                <a:srgbClr val="CAC04A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2F48-388D-434E-976F-365ABC5DD7CD}"/>
              </a:ext>
            </a:extLst>
          </p:cNvPr>
          <p:cNvSpPr/>
          <p:nvPr/>
        </p:nvSpPr>
        <p:spPr>
          <a:xfrm>
            <a:off x="1095983" y="5166714"/>
            <a:ext cx="201336" cy="184558"/>
          </a:xfrm>
          <a:prstGeom prst="rect">
            <a:avLst/>
          </a:prstGeom>
          <a:solidFill>
            <a:srgbClr val="A8CFD9"/>
          </a:solidFill>
          <a:ln>
            <a:solidFill>
              <a:srgbClr val="A8C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1F3E3B-5F1F-43A9-A504-ECE716DE9E82}"/>
              </a:ext>
            </a:extLst>
          </p:cNvPr>
          <p:cNvSpPr txBox="1"/>
          <p:nvPr/>
        </p:nvSpPr>
        <p:spPr>
          <a:xfrm>
            <a:off x="1366682" y="5075992"/>
            <a:ext cx="132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A8CFD9"/>
                </a:solidFill>
              </a:rPr>
              <a:t>cool </a:t>
            </a:r>
            <a:r>
              <a:rPr lang="fr-FR" sz="1600" b="1" dirty="0" err="1">
                <a:solidFill>
                  <a:srgbClr val="A8CFD9"/>
                </a:solidFill>
              </a:rPr>
              <a:t>stuff</a:t>
            </a:r>
            <a:endParaRPr lang="fr-FR" sz="1600" b="1" dirty="0">
              <a:solidFill>
                <a:srgbClr val="A8CFD9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D08779-A954-4ACC-9F8B-851DB1659ECD}"/>
              </a:ext>
            </a:extLst>
          </p:cNvPr>
          <p:cNvSpPr/>
          <p:nvPr/>
        </p:nvSpPr>
        <p:spPr>
          <a:xfrm>
            <a:off x="1075225" y="4665786"/>
            <a:ext cx="201336" cy="184558"/>
          </a:xfrm>
          <a:prstGeom prst="rect">
            <a:avLst/>
          </a:prstGeom>
          <a:solidFill>
            <a:srgbClr val="EEABB5"/>
          </a:solidFill>
          <a:ln>
            <a:solidFill>
              <a:srgbClr val="EEA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18D078D-8C89-4E3E-9194-99AC5A06F02D}"/>
              </a:ext>
            </a:extLst>
          </p:cNvPr>
          <p:cNvSpPr txBox="1"/>
          <p:nvPr/>
        </p:nvSpPr>
        <p:spPr>
          <a:xfrm>
            <a:off x="1293338" y="4571376"/>
            <a:ext cx="2084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EABB5"/>
                </a:solidFill>
              </a:rPr>
              <a:t>construction </a:t>
            </a:r>
            <a:r>
              <a:rPr lang="fr-FR" sz="1600" b="1" dirty="0" err="1">
                <a:solidFill>
                  <a:srgbClr val="EEABB5"/>
                </a:solidFill>
              </a:rPr>
              <a:t>tools</a:t>
            </a:r>
            <a:endParaRPr lang="fr-FR" sz="1600" b="1" dirty="0">
              <a:solidFill>
                <a:srgbClr val="EEABB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A9C6A-A22D-468B-9EA3-DDF594A2AAEF}"/>
              </a:ext>
            </a:extLst>
          </p:cNvPr>
          <p:cNvSpPr/>
          <p:nvPr/>
        </p:nvSpPr>
        <p:spPr>
          <a:xfrm>
            <a:off x="837195" y="1733881"/>
            <a:ext cx="151716" cy="12489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3F625A1-AA38-4FC2-A567-5DEA1F151A09}"/>
              </a:ext>
            </a:extLst>
          </p:cNvPr>
          <p:cNvSpPr txBox="1"/>
          <p:nvPr/>
        </p:nvSpPr>
        <p:spPr>
          <a:xfrm>
            <a:off x="838616" y="1277067"/>
            <a:ext cx="265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Top 3 pour 3 clusters sur 6 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FF1050-0929-46A5-9778-5A71FC8CE56C}"/>
              </a:ext>
            </a:extLst>
          </p:cNvPr>
          <p:cNvSpPr/>
          <p:nvPr/>
        </p:nvSpPr>
        <p:spPr>
          <a:xfrm>
            <a:off x="878778" y="70082"/>
            <a:ext cx="10388319" cy="402229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A7EC07B-130E-4CB0-BE46-96E35C8B854F}"/>
              </a:ext>
            </a:extLst>
          </p:cNvPr>
          <p:cNvSpPr txBox="1"/>
          <p:nvPr/>
        </p:nvSpPr>
        <p:spPr>
          <a:xfrm>
            <a:off x="924903" y="6901"/>
            <a:ext cx="103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Interprétation :  Segmentation clients OR - k-prototypes -  6 segments (k=6)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F6CF701-31A7-41C5-B709-70056E462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" t="3535" b="3756"/>
          <a:stretch/>
        </p:blipFill>
        <p:spPr>
          <a:xfrm>
            <a:off x="4110221" y="784625"/>
            <a:ext cx="2526064" cy="251127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152805E-9718-4FB5-A75D-9C7D8E3A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 t="6313" b="2666"/>
          <a:stretch/>
        </p:blipFill>
        <p:spPr>
          <a:xfrm>
            <a:off x="6767641" y="872356"/>
            <a:ext cx="2468197" cy="242354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E0792F2-7690-49EB-88ED-12B8C32FF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5777" b="2504"/>
          <a:stretch/>
        </p:blipFill>
        <p:spPr>
          <a:xfrm>
            <a:off x="9300885" y="784624"/>
            <a:ext cx="2527296" cy="251127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EE4E5C7-694C-4A0F-9914-1EBA2B06D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2" t="6118" b="2918"/>
          <a:stretch/>
        </p:blipFill>
        <p:spPr>
          <a:xfrm>
            <a:off x="4148069" y="3783848"/>
            <a:ext cx="2572515" cy="252231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58D1F98-284B-4AEF-BF74-57D7E9695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0" t="3147" b="3948"/>
          <a:stretch/>
        </p:blipFill>
        <p:spPr>
          <a:xfrm>
            <a:off x="6936034" y="3783848"/>
            <a:ext cx="2468198" cy="248429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EDE0FCD-F90E-4609-928B-80BB90DFF8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0" t="6313" b="3187"/>
          <a:stretch/>
        </p:blipFill>
        <p:spPr>
          <a:xfrm>
            <a:off x="9498791" y="3878067"/>
            <a:ext cx="2468198" cy="239008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35F887B7-8223-4FCC-B4BE-DC59A894E6E7}"/>
              </a:ext>
            </a:extLst>
          </p:cNvPr>
          <p:cNvSpPr txBox="1"/>
          <p:nvPr/>
        </p:nvSpPr>
        <p:spPr>
          <a:xfrm>
            <a:off x="5106383" y="826586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F405FA-E7EA-416F-BBE4-6D28D2038213}"/>
              </a:ext>
            </a:extLst>
          </p:cNvPr>
          <p:cNvSpPr txBox="1"/>
          <p:nvPr/>
        </p:nvSpPr>
        <p:spPr>
          <a:xfrm>
            <a:off x="3661149" y="784625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350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5E5449-319E-4946-92B3-50131B80E8FD}"/>
              </a:ext>
            </a:extLst>
          </p:cNvPr>
          <p:cNvSpPr txBox="1"/>
          <p:nvPr/>
        </p:nvSpPr>
        <p:spPr>
          <a:xfrm>
            <a:off x="7766551" y="867814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B879675-55F1-4121-ADDA-8DBE876822CF}"/>
              </a:ext>
            </a:extLst>
          </p:cNvPr>
          <p:cNvSpPr txBox="1"/>
          <p:nvPr/>
        </p:nvSpPr>
        <p:spPr>
          <a:xfrm>
            <a:off x="10299179" y="867814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4A1C473-5A91-4897-B893-5C39D287E4CA}"/>
              </a:ext>
            </a:extLst>
          </p:cNvPr>
          <p:cNvSpPr txBox="1"/>
          <p:nvPr/>
        </p:nvSpPr>
        <p:spPr>
          <a:xfrm>
            <a:off x="5032810" y="3903660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3EC4A7A-A95C-4EEF-AD31-46684505E55E}"/>
              </a:ext>
            </a:extLst>
          </p:cNvPr>
          <p:cNvSpPr txBox="1"/>
          <p:nvPr/>
        </p:nvSpPr>
        <p:spPr>
          <a:xfrm>
            <a:off x="7854583" y="3909760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D6F68A2-D690-481B-8463-D9ACD3584630}"/>
              </a:ext>
            </a:extLst>
          </p:cNvPr>
          <p:cNvSpPr txBox="1"/>
          <p:nvPr/>
        </p:nvSpPr>
        <p:spPr>
          <a:xfrm>
            <a:off x="10436399" y="3882022"/>
            <a:ext cx="1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942FBD-BA98-4ADE-8DD1-5FA963985743}"/>
              </a:ext>
            </a:extLst>
          </p:cNvPr>
          <p:cNvSpPr/>
          <p:nvPr/>
        </p:nvSpPr>
        <p:spPr>
          <a:xfrm>
            <a:off x="7247049" y="2082294"/>
            <a:ext cx="468000" cy="1260000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0659DE-DD78-430E-850C-924CB6F18BBD}"/>
              </a:ext>
            </a:extLst>
          </p:cNvPr>
          <p:cNvSpPr/>
          <p:nvPr/>
        </p:nvSpPr>
        <p:spPr>
          <a:xfrm rot="5400000">
            <a:off x="4775317" y="2750347"/>
            <a:ext cx="177548" cy="1445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E292A-1AFD-4AEC-BDF7-2C5C03104337}"/>
              </a:ext>
            </a:extLst>
          </p:cNvPr>
          <p:cNvSpPr/>
          <p:nvPr/>
        </p:nvSpPr>
        <p:spPr>
          <a:xfrm rot="5400000">
            <a:off x="9935088" y="2728123"/>
            <a:ext cx="177548" cy="1445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0F6DE-8B35-4C52-92ED-F481637D4436}"/>
              </a:ext>
            </a:extLst>
          </p:cNvPr>
          <p:cNvSpPr/>
          <p:nvPr/>
        </p:nvSpPr>
        <p:spPr>
          <a:xfrm rot="5400000">
            <a:off x="7570237" y="5730409"/>
            <a:ext cx="177548" cy="1445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081F3-3919-40E6-883A-D4103C0D3588}"/>
              </a:ext>
            </a:extLst>
          </p:cNvPr>
          <p:cNvSpPr/>
          <p:nvPr/>
        </p:nvSpPr>
        <p:spPr>
          <a:xfrm>
            <a:off x="9794756" y="2314242"/>
            <a:ext cx="468000" cy="1008000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C7CF802-0DBB-4E19-8057-4F5807EE0378}"/>
              </a:ext>
            </a:extLst>
          </p:cNvPr>
          <p:cNvSpPr txBox="1"/>
          <p:nvPr/>
        </p:nvSpPr>
        <p:spPr>
          <a:xfrm>
            <a:off x="6341908" y="825965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100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4027F60-0D0B-4F32-B433-2E10C7A662B0}"/>
              </a:ext>
            </a:extLst>
          </p:cNvPr>
          <p:cNvSpPr txBox="1"/>
          <p:nvPr/>
        </p:nvSpPr>
        <p:spPr>
          <a:xfrm>
            <a:off x="8819691" y="763126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350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C3699B7-6ABD-460F-B8C4-FC756378BCA1}"/>
              </a:ext>
            </a:extLst>
          </p:cNvPr>
          <p:cNvSpPr txBox="1"/>
          <p:nvPr/>
        </p:nvSpPr>
        <p:spPr>
          <a:xfrm>
            <a:off x="3691258" y="3758911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0010191-0F6B-46F5-960C-14293802D163}"/>
              </a:ext>
            </a:extLst>
          </p:cNvPr>
          <p:cNvSpPr txBox="1"/>
          <p:nvPr/>
        </p:nvSpPr>
        <p:spPr>
          <a:xfrm>
            <a:off x="6500644" y="3965215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200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0B6D713-D97E-4849-BC66-DFEB06185A34}"/>
              </a:ext>
            </a:extLst>
          </p:cNvPr>
          <p:cNvSpPr txBox="1"/>
          <p:nvPr/>
        </p:nvSpPr>
        <p:spPr>
          <a:xfrm>
            <a:off x="9089095" y="3893294"/>
            <a:ext cx="69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3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2B5ACB-DA90-4BBD-9B53-62D4B01CBA29}"/>
              </a:ext>
            </a:extLst>
          </p:cNvPr>
          <p:cNvSpPr/>
          <p:nvPr/>
        </p:nvSpPr>
        <p:spPr>
          <a:xfrm rot="5400000">
            <a:off x="4901063" y="5664494"/>
            <a:ext cx="45719" cy="1445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5EDE1FE-3660-4FC9-B5F9-27D9804C3E41}"/>
              </a:ext>
            </a:extLst>
          </p:cNvPr>
          <p:cNvSpPr/>
          <p:nvPr/>
        </p:nvSpPr>
        <p:spPr>
          <a:xfrm rot="5400000">
            <a:off x="10217981" y="5641634"/>
            <a:ext cx="45719" cy="1445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5EB556D-B83D-4FBC-872A-8DEC579A7435}"/>
              </a:ext>
            </a:extLst>
          </p:cNvPr>
          <p:cNvSpPr txBox="1"/>
          <p:nvPr/>
        </p:nvSpPr>
        <p:spPr>
          <a:xfrm>
            <a:off x="4579312" y="1300611"/>
            <a:ext cx="233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VIP paie cash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38DEB70-AC6C-49AC-B226-DB427C0BE8A5}"/>
              </a:ext>
            </a:extLst>
          </p:cNvPr>
          <p:cNvSpPr txBox="1"/>
          <p:nvPr/>
        </p:nvSpPr>
        <p:spPr>
          <a:xfrm>
            <a:off x="4619275" y="4269354"/>
            <a:ext cx="233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en voie de perdition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BBF1AD7E-64EF-4420-B6F3-4A2BD659ED56}"/>
              </a:ext>
            </a:extLst>
          </p:cNvPr>
          <p:cNvSpPr txBox="1"/>
          <p:nvPr/>
        </p:nvSpPr>
        <p:spPr>
          <a:xfrm>
            <a:off x="9761328" y="1243514"/>
            <a:ext cx="2439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Nouveaux VIP, cat beauté 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3D7270-BF4F-4AA9-A06A-B1FF81F10916}"/>
              </a:ext>
            </a:extLst>
          </p:cNvPr>
          <p:cNvSpPr txBox="1"/>
          <p:nvPr/>
        </p:nvSpPr>
        <p:spPr>
          <a:xfrm>
            <a:off x="10471318" y="4365271"/>
            <a:ext cx="1240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fidèles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7282FAE-8201-4AD9-8F00-FACABB6D3535}"/>
              </a:ext>
            </a:extLst>
          </p:cNvPr>
          <p:cNvSpPr txBox="1"/>
          <p:nvPr/>
        </p:nvSpPr>
        <p:spPr>
          <a:xfrm>
            <a:off x="7384835" y="1267241"/>
            <a:ext cx="21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de la région Nord-Est du Brésil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0139349-9D27-4999-BE60-557EA027B9AA}"/>
              </a:ext>
            </a:extLst>
          </p:cNvPr>
          <p:cNvSpPr txBox="1"/>
          <p:nvPr/>
        </p:nvSpPr>
        <p:spPr>
          <a:xfrm>
            <a:off x="7414267" y="4221437"/>
            <a:ext cx="2178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VIP qui plébiscitent les facilités de paiement</a:t>
            </a:r>
          </a:p>
        </p:txBody>
      </p:sp>
    </p:spTree>
    <p:extLst>
      <p:ext uri="{BB962C8B-B14F-4D97-AF65-F5344CB8AC3E}">
        <p14:creationId xmlns:p14="http://schemas.microsoft.com/office/powerpoint/2010/main" val="367564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31617B-73F0-4CAD-B1EA-9F1A9F66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27" y="6362851"/>
            <a:ext cx="34972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7E5997-26A3-4A8C-AB4E-EA4799A01CCE}"/>
              </a:ext>
            </a:extLst>
          </p:cNvPr>
          <p:cNvSpPr txBox="1"/>
          <p:nvPr/>
        </p:nvSpPr>
        <p:spPr>
          <a:xfrm>
            <a:off x="3375228" y="1454010"/>
            <a:ext cx="60975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Analyse </a:t>
            </a:r>
          </a:p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</a:t>
            </a:r>
          </a:p>
          <a:p>
            <a:pPr algn="ctr"/>
            <a:r>
              <a:rPr lang="fr-FR" sz="72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nettoyage</a:t>
            </a:r>
          </a:p>
        </p:txBody>
      </p:sp>
    </p:spTree>
    <p:extLst>
      <p:ext uri="{BB962C8B-B14F-4D97-AF65-F5344CB8AC3E}">
        <p14:creationId xmlns:p14="http://schemas.microsoft.com/office/powerpoint/2010/main" val="351625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003EF3-3CA0-4D50-8FAA-FD92D910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3" y="6363286"/>
            <a:ext cx="34722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B1F2F-7F15-4787-80F5-193770AC17E3}"/>
              </a:ext>
            </a:extLst>
          </p:cNvPr>
          <p:cNvSpPr/>
          <p:nvPr/>
        </p:nvSpPr>
        <p:spPr>
          <a:xfrm>
            <a:off x="810377" y="120498"/>
            <a:ext cx="299822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BB71DB-864A-45A6-8387-8760DEA55CBE}"/>
              </a:ext>
            </a:extLst>
          </p:cNvPr>
          <p:cNvSpPr txBox="1"/>
          <p:nvPr/>
        </p:nvSpPr>
        <p:spPr>
          <a:xfrm>
            <a:off x="935619" y="101285"/>
            <a:ext cx="305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- Nettoyage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9A4CD3-54E0-4295-AFCE-1560273C4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" b="22790"/>
          <a:stretch/>
        </p:blipFill>
        <p:spPr>
          <a:xfrm>
            <a:off x="1883654" y="1289758"/>
            <a:ext cx="4990888" cy="3562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1A2DF86-46E5-42CE-B377-291619474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DE06272-F997-493B-86AE-7D08EACBB1CD}"/>
              </a:ext>
            </a:extLst>
          </p:cNvPr>
          <p:cNvSpPr txBox="1"/>
          <p:nvPr/>
        </p:nvSpPr>
        <p:spPr>
          <a:xfrm>
            <a:off x="2564358" y="5220081"/>
            <a:ext cx="3629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Jeu de données après assemblage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113776 lignes, 24 colonnes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B6ECA74-805D-4956-8122-2FF6E75D345D}"/>
              </a:ext>
            </a:extLst>
          </p:cNvPr>
          <p:cNvSpPr/>
          <p:nvPr/>
        </p:nvSpPr>
        <p:spPr>
          <a:xfrm>
            <a:off x="8071242" y="1895118"/>
            <a:ext cx="401328" cy="334378"/>
          </a:xfrm>
          <a:prstGeom prst="roundRect">
            <a:avLst/>
          </a:prstGeom>
          <a:solidFill>
            <a:srgbClr val="FAEBD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012B6DD-2C3E-421C-A98D-963BD297DEAD}"/>
              </a:ext>
            </a:extLst>
          </p:cNvPr>
          <p:cNvSpPr/>
          <p:nvPr/>
        </p:nvSpPr>
        <p:spPr>
          <a:xfrm>
            <a:off x="8071242" y="1476276"/>
            <a:ext cx="401328" cy="334378"/>
          </a:xfrm>
          <a:prstGeom prst="roundRect">
            <a:avLst/>
          </a:prstGeom>
          <a:solidFill>
            <a:srgbClr val="03051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D2BA88-DD6F-448C-8AF1-AE4D96818730}"/>
              </a:ext>
            </a:extLst>
          </p:cNvPr>
          <p:cNvSpPr txBox="1"/>
          <p:nvPr/>
        </p:nvSpPr>
        <p:spPr>
          <a:xfrm>
            <a:off x="8501401" y="1454725"/>
            <a:ext cx="1305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données</a:t>
            </a:r>
            <a:endParaRPr lang="fr-FR" sz="16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DA4B54-C52A-4B1C-A8EB-328DC795AB99}"/>
              </a:ext>
            </a:extLst>
          </p:cNvPr>
          <p:cNvSpPr txBox="1"/>
          <p:nvPr/>
        </p:nvSpPr>
        <p:spPr>
          <a:xfrm>
            <a:off x="8492116" y="1877641"/>
            <a:ext cx="2471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valeurs manquantes</a:t>
            </a:r>
            <a:endParaRPr lang="fr-FR" sz="1600" dirty="0"/>
          </a:p>
        </p:txBody>
      </p:sp>
      <p:sp>
        <p:nvSpPr>
          <p:cNvPr id="17" name="Demi-cadre 16">
            <a:extLst>
              <a:ext uri="{FF2B5EF4-FFF2-40B4-BE49-F238E27FC236}">
                <a16:creationId xmlns:a16="http://schemas.microsoft.com/office/drawing/2014/main" id="{175AF357-A7B0-4AC9-B454-77D50C7C8A4A}"/>
              </a:ext>
            </a:extLst>
          </p:cNvPr>
          <p:cNvSpPr/>
          <p:nvPr/>
        </p:nvSpPr>
        <p:spPr>
          <a:xfrm>
            <a:off x="7855290" y="2975152"/>
            <a:ext cx="493507" cy="570452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54C517-250D-4D75-A315-EAB1C24FCE7C}"/>
              </a:ext>
            </a:extLst>
          </p:cNvPr>
          <p:cNvSpPr txBox="1"/>
          <p:nvPr/>
        </p:nvSpPr>
        <p:spPr>
          <a:xfrm>
            <a:off x="7967818" y="3129451"/>
            <a:ext cx="2721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Peu de valeurs manquantes : </a:t>
            </a:r>
            <a:r>
              <a:rPr lang="fr-FR" sz="1600" b="1" dirty="0" err="1"/>
              <a:t>df.</a:t>
            </a:r>
            <a:r>
              <a:rPr lang="fr-FR" sz="1600" b="1" dirty="0" err="1">
                <a:solidFill>
                  <a:schemeClr val="accent4">
                    <a:lumMod val="75000"/>
                  </a:schemeClr>
                </a:solidFill>
              </a:rPr>
              <a:t>dropna</a:t>
            </a:r>
            <a:r>
              <a:rPr lang="fr-FR" sz="1600" b="1" dirty="0"/>
              <a:t>()</a:t>
            </a:r>
            <a:endParaRPr lang="fr-FR" sz="1600" dirty="0"/>
          </a:p>
        </p:txBody>
      </p:sp>
      <p:sp>
        <p:nvSpPr>
          <p:cNvPr id="20" name="Demi-cadre 19">
            <a:extLst>
              <a:ext uri="{FF2B5EF4-FFF2-40B4-BE49-F238E27FC236}">
                <a16:creationId xmlns:a16="http://schemas.microsoft.com/office/drawing/2014/main" id="{DCF97B51-C234-4D3A-AAB8-359DE9B1ADB8}"/>
              </a:ext>
            </a:extLst>
          </p:cNvPr>
          <p:cNvSpPr/>
          <p:nvPr/>
        </p:nvSpPr>
        <p:spPr>
          <a:xfrm rot="10800000">
            <a:off x="10308346" y="3143774"/>
            <a:ext cx="493507" cy="570452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Demi-cadre 17">
            <a:extLst>
              <a:ext uri="{FF2B5EF4-FFF2-40B4-BE49-F238E27FC236}">
                <a16:creationId xmlns:a16="http://schemas.microsoft.com/office/drawing/2014/main" id="{0A8E4D53-880D-431C-9BF3-44F5012CF5A9}"/>
              </a:ext>
            </a:extLst>
          </p:cNvPr>
          <p:cNvSpPr/>
          <p:nvPr/>
        </p:nvSpPr>
        <p:spPr>
          <a:xfrm>
            <a:off x="7855290" y="4304560"/>
            <a:ext cx="493507" cy="570452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80692C9-7E78-4D29-AF47-6BC0BD780C95}"/>
              </a:ext>
            </a:extLst>
          </p:cNvPr>
          <p:cNvSpPr txBox="1"/>
          <p:nvPr/>
        </p:nvSpPr>
        <p:spPr>
          <a:xfrm>
            <a:off x="7855290" y="4349416"/>
            <a:ext cx="2721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Valeurs aberrantes: suppression des </a:t>
            </a:r>
            <a:r>
              <a:rPr lang="fr-FR" sz="1600" b="1" dirty="0" err="1"/>
              <a:t>outliers</a:t>
            </a:r>
            <a:endParaRPr lang="fr-FR" sz="1600" dirty="0"/>
          </a:p>
        </p:txBody>
      </p:sp>
      <p:sp>
        <p:nvSpPr>
          <p:cNvPr id="22" name="Demi-cadre 21">
            <a:extLst>
              <a:ext uri="{FF2B5EF4-FFF2-40B4-BE49-F238E27FC236}">
                <a16:creationId xmlns:a16="http://schemas.microsoft.com/office/drawing/2014/main" id="{FE296D1F-6480-4382-9CF9-598755667BC4}"/>
              </a:ext>
            </a:extLst>
          </p:cNvPr>
          <p:cNvSpPr/>
          <p:nvPr/>
        </p:nvSpPr>
        <p:spPr>
          <a:xfrm rot="10800000">
            <a:off x="10308346" y="4473182"/>
            <a:ext cx="493507" cy="570452"/>
          </a:xfrm>
          <a:prstGeom prst="halfFram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8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6413C82-A84C-4EA7-8BDB-79A4053D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00" y="797151"/>
            <a:ext cx="5430284" cy="5430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0ED1AE-67A6-4549-A5DC-1542B1A3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86"/>
            <a:ext cx="34067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38AC515-3860-4758-A8AD-3F6E545AD747}"/>
              </a:ext>
            </a:extLst>
          </p:cNvPr>
          <p:cNvGrpSpPr/>
          <p:nvPr/>
        </p:nvGrpSpPr>
        <p:grpSpPr>
          <a:xfrm>
            <a:off x="6874941" y="1367406"/>
            <a:ext cx="4381150" cy="4420997"/>
            <a:chOff x="7187269" y="2651907"/>
            <a:chExt cx="3601423" cy="334622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212A911-2649-4CA0-966A-8BE885957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1"/>
            <a:stretch/>
          </p:blipFill>
          <p:spPr>
            <a:xfrm>
              <a:off x="7187269" y="2651907"/>
              <a:ext cx="3601423" cy="3346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raphique 10" descr="Carte bancaire">
              <a:extLst>
                <a:ext uri="{FF2B5EF4-FFF2-40B4-BE49-F238E27FC236}">
                  <a16:creationId xmlns:a16="http://schemas.microsoft.com/office/drawing/2014/main" id="{2086A751-D160-4F19-8E1E-1DE6550B7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4631" y="3328475"/>
              <a:ext cx="464984" cy="464984"/>
            </a:xfrm>
            <a:prstGeom prst="rect">
              <a:avLst/>
            </a:prstGeom>
          </p:spPr>
        </p:pic>
        <p:pic>
          <p:nvPicPr>
            <p:cNvPr id="12" name="Graphique 11" descr="Argent">
              <a:extLst>
                <a:ext uri="{FF2B5EF4-FFF2-40B4-BE49-F238E27FC236}">
                  <a16:creationId xmlns:a16="http://schemas.microsoft.com/office/drawing/2014/main" id="{7ECE54BE-7B78-4D6E-82CC-F939608B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5086" y="5028113"/>
              <a:ext cx="444370" cy="44437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B014755-848C-4D33-A27F-68CB3AB454CE}"/>
                </a:ext>
              </a:extLst>
            </p:cNvPr>
            <p:cNvSpPr txBox="1"/>
            <p:nvPr/>
          </p:nvSpPr>
          <p:spPr>
            <a:xfrm>
              <a:off x="8315086" y="3793459"/>
              <a:ext cx="2471886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/>
                <a:t>74 % des transactions se font par CB</a:t>
              </a:r>
              <a:endParaRPr lang="fr-FR" sz="1600" dirty="0"/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12BFFC43-7FB2-4D69-AF60-3BA166E24DA7}"/>
                </a:ext>
              </a:extLst>
            </p:cNvPr>
            <p:cNvSpPr/>
            <p:nvPr/>
          </p:nvSpPr>
          <p:spPr>
            <a:xfrm>
              <a:off x="8212997" y="3901890"/>
              <a:ext cx="211146" cy="120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9E75D-1CA1-4D24-B200-7B1DAC77F31E}"/>
              </a:ext>
            </a:extLst>
          </p:cNvPr>
          <p:cNvSpPr/>
          <p:nvPr/>
        </p:nvSpPr>
        <p:spPr>
          <a:xfrm>
            <a:off x="810377" y="120498"/>
            <a:ext cx="147109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E806E0-8793-4C8E-8E1E-F76966EC3F35}"/>
              </a:ext>
            </a:extLst>
          </p:cNvPr>
          <p:cNvSpPr txBox="1"/>
          <p:nvPr/>
        </p:nvSpPr>
        <p:spPr>
          <a:xfrm>
            <a:off x="935619" y="101285"/>
            <a:ext cx="15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F7E7D9-4B9B-45EB-8E9B-3CB94D5D3094}"/>
              </a:ext>
            </a:extLst>
          </p:cNvPr>
          <p:cNvSpPr txBox="1"/>
          <p:nvPr/>
        </p:nvSpPr>
        <p:spPr>
          <a:xfrm>
            <a:off x="8517225" y="869542"/>
            <a:ext cx="1545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8BDC7A5-51F1-4586-8825-BBCE7B698560}"/>
              </a:ext>
            </a:extLst>
          </p:cNvPr>
          <p:cNvSpPr txBox="1"/>
          <p:nvPr/>
        </p:nvSpPr>
        <p:spPr>
          <a:xfrm>
            <a:off x="1674812" y="1889245"/>
            <a:ext cx="429814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77 873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clients ont fait une seule commande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</a:rPr>
              <a:t>85% des clients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00D44F7-659B-4D6E-B0DD-E3608F0D8106}"/>
              </a:ext>
            </a:extLst>
          </p:cNvPr>
          <p:cNvSpPr txBox="1"/>
          <p:nvPr/>
        </p:nvSpPr>
        <p:spPr>
          <a:xfrm>
            <a:off x="1708133" y="3410508"/>
            <a:ext cx="44386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9 758 </a:t>
            </a:r>
            <a:r>
              <a:rPr lang="fr-FR" altLang="fr-FR" sz="1600" b="1" dirty="0">
                <a:solidFill>
                  <a:srgbClr val="000000"/>
                </a:solidFill>
              </a:rPr>
              <a:t>clients ont fait deux commandes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b="1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b="1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</a:rPr>
              <a:t>96% des clients ont fait moins 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00"/>
                </a:solidFill>
              </a:rPr>
              <a:t>2 commandes sur l’historique (2 ans) 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DB3266-4351-4577-9B17-A32BDFC726E7}"/>
              </a:ext>
            </a:extLst>
          </p:cNvPr>
          <p:cNvSpPr txBox="1"/>
          <p:nvPr/>
        </p:nvSpPr>
        <p:spPr>
          <a:xfrm>
            <a:off x="2482061" y="1124845"/>
            <a:ext cx="2126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C8AD50-4FCE-4D17-9404-BB88A84C6B3A}"/>
              </a:ext>
            </a:extLst>
          </p:cNvPr>
          <p:cNvSpPr/>
          <p:nvPr/>
        </p:nvSpPr>
        <p:spPr>
          <a:xfrm>
            <a:off x="1338452" y="1029642"/>
            <a:ext cx="330581" cy="496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68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C469AD-A58B-4315-ADB4-61F972BD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8" y="6453386"/>
            <a:ext cx="373065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A1813B-B355-44F0-B117-D4AD7530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73" y="1493240"/>
            <a:ext cx="4449216" cy="4123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179958-41D9-40B2-8887-0DC6D8FE1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17" r="10582" b="15784"/>
          <a:stretch/>
        </p:blipFill>
        <p:spPr>
          <a:xfrm>
            <a:off x="5699005" y="737238"/>
            <a:ext cx="6219568" cy="2496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D72452C-BC6E-44B9-83C2-12897252A7D1}"/>
              </a:ext>
            </a:extLst>
          </p:cNvPr>
          <p:cNvSpPr txBox="1"/>
          <p:nvPr/>
        </p:nvSpPr>
        <p:spPr>
          <a:xfrm>
            <a:off x="7670222" y="1646866"/>
            <a:ext cx="455079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sz="1600" b="1" dirty="0"/>
              <a:t>4119 villes recensées dans le jeu de données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5C5E33-4FB6-429F-A447-E7CD09E1C83F}"/>
              </a:ext>
            </a:extLst>
          </p:cNvPr>
          <p:cNvSpPr txBox="1"/>
          <p:nvPr/>
        </p:nvSpPr>
        <p:spPr>
          <a:xfrm>
            <a:off x="7728596" y="1080165"/>
            <a:ext cx="4069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Les 20 villes les plus représentées</a:t>
            </a:r>
            <a:endParaRPr lang="fr-FR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4F463C-3BF2-4DC5-9770-3A7C3BB39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34" y="3492527"/>
            <a:ext cx="3220559" cy="2874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CC98D3EB-ACB8-40C4-832C-923E9C652C9D}"/>
              </a:ext>
            </a:extLst>
          </p:cNvPr>
          <p:cNvSpPr/>
          <p:nvPr/>
        </p:nvSpPr>
        <p:spPr>
          <a:xfrm>
            <a:off x="8810432" y="4897720"/>
            <a:ext cx="1224000" cy="1223042"/>
          </a:xfrm>
          <a:prstGeom prst="ellipse">
            <a:avLst/>
          </a:prstGeom>
          <a:noFill/>
          <a:ln>
            <a:solidFill>
              <a:srgbClr val="FF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7E5B4F5-B958-44F7-BD4E-5B89E97ED226}"/>
              </a:ext>
            </a:extLst>
          </p:cNvPr>
          <p:cNvSpPr/>
          <p:nvPr/>
        </p:nvSpPr>
        <p:spPr>
          <a:xfrm>
            <a:off x="3300264" y="3554987"/>
            <a:ext cx="1620000" cy="16200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45556AF-A6D2-4D91-B1FC-FF61C97621BC}"/>
              </a:ext>
            </a:extLst>
          </p:cNvPr>
          <p:cNvSpPr/>
          <p:nvPr/>
        </p:nvSpPr>
        <p:spPr>
          <a:xfrm>
            <a:off x="4042698" y="2414678"/>
            <a:ext cx="1188000" cy="118800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courbe vers la gauche 14">
            <a:extLst>
              <a:ext uri="{FF2B5EF4-FFF2-40B4-BE49-F238E27FC236}">
                <a16:creationId xmlns:a16="http://schemas.microsoft.com/office/drawing/2014/main" id="{6C470771-CA7D-4738-AEE5-E8E57CF7BB32}"/>
              </a:ext>
            </a:extLst>
          </p:cNvPr>
          <p:cNvSpPr/>
          <p:nvPr/>
        </p:nvSpPr>
        <p:spPr>
          <a:xfrm rot="1214792">
            <a:off x="10505641" y="3443420"/>
            <a:ext cx="529589" cy="2278968"/>
          </a:xfrm>
          <a:prstGeom prst="curvedLeftArrow">
            <a:avLst>
              <a:gd name="adj1" fmla="val 0"/>
              <a:gd name="adj2" fmla="val 46505"/>
              <a:gd name="adj3" fmla="val 32431"/>
            </a:avLst>
          </a:prstGeom>
          <a:solidFill>
            <a:srgbClr val="FF6347"/>
          </a:solidFill>
          <a:ln>
            <a:solidFill>
              <a:srgbClr val="FF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C9731-8810-421A-B82B-6DC9AD027B31}"/>
              </a:ext>
            </a:extLst>
          </p:cNvPr>
          <p:cNvSpPr/>
          <p:nvPr/>
        </p:nvSpPr>
        <p:spPr>
          <a:xfrm>
            <a:off x="810377" y="120498"/>
            <a:ext cx="1471096" cy="442452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F5626F-6ACA-4B05-9FE6-C86E8B53F985}"/>
              </a:ext>
            </a:extLst>
          </p:cNvPr>
          <p:cNvSpPr txBox="1"/>
          <p:nvPr/>
        </p:nvSpPr>
        <p:spPr>
          <a:xfrm>
            <a:off x="935619" y="101285"/>
            <a:ext cx="154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014062-2080-4976-AB96-B8B8815E6975}"/>
              </a:ext>
            </a:extLst>
          </p:cNvPr>
          <p:cNvSpPr txBox="1"/>
          <p:nvPr/>
        </p:nvSpPr>
        <p:spPr>
          <a:xfrm>
            <a:off x="2094583" y="880110"/>
            <a:ext cx="201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Consommateurs</a:t>
            </a:r>
          </a:p>
        </p:txBody>
      </p:sp>
    </p:spTree>
    <p:extLst>
      <p:ext uri="{BB962C8B-B14F-4D97-AF65-F5344CB8AC3E}">
        <p14:creationId xmlns:p14="http://schemas.microsoft.com/office/powerpoint/2010/main" val="817526876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39363</TotalTime>
  <Words>4063</Words>
  <Application>Microsoft Office PowerPoint</Application>
  <PresentationFormat>Grand écran</PresentationFormat>
  <Paragraphs>1314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Courier New</vt:lpstr>
      <vt:lpstr>Franklin Gothic Book</vt:lpstr>
      <vt:lpstr>Helvetica Neue</vt:lpstr>
      <vt:lpstr>Open Sans</vt:lpstr>
      <vt:lpstr>SFMono-Regular</vt:lpstr>
      <vt:lpstr>Wingdings 2</vt:lpstr>
      <vt:lpstr>Cadrage</vt:lpstr>
      <vt:lpstr>Segmentation de ClientÈle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Christelle Troussard</dc:creator>
  <cp:lastModifiedBy>Christelle Troussard</cp:lastModifiedBy>
  <cp:revision>450</cp:revision>
  <dcterms:created xsi:type="dcterms:W3CDTF">2020-12-10T10:01:15Z</dcterms:created>
  <dcterms:modified xsi:type="dcterms:W3CDTF">2021-01-16T20:09:26Z</dcterms:modified>
</cp:coreProperties>
</file>